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66" r:id="rId5"/>
    <p:sldId id="273" r:id="rId6"/>
    <p:sldId id="274" r:id="rId7"/>
    <p:sldId id="291" r:id="rId8"/>
    <p:sldId id="276" r:id="rId9"/>
    <p:sldId id="257" r:id="rId10"/>
    <p:sldId id="264" r:id="rId11"/>
    <p:sldId id="275" r:id="rId12"/>
    <p:sldId id="259" r:id="rId13"/>
    <p:sldId id="280" r:id="rId14"/>
    <p:sldId id="278" r:id="rId15"/>
    <p:sldId id="281" r:id="rId16"/>
    <p:sldId id="277" r:id="rId17"/>
    <p:sldId id="282" r:id="rId18"/>
    <p:sldId id="284" r:id="rId19"/>
    <p:sldId id="290" r:id="rId20"/>
    <p:sldId id="285" r:id="rId21"/>
    <p:sldId id="286" r:id="rId22"/>
    <p:sldId id="287" r:id="rId23"/>
    <p:sldId id="367" r:id="rId24"/>
    <p:sldId id="258" r:id="rId25"/>
    <p:sldId id="293" r:id="rId26"/>
    <p:sldId id="365" r:id="rId27"/>
    <p:sldId id="292" r:id="rId2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DC"/>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3" autoAdjust="0"/>
    <p:restoredTop sz="94274" autoAdjust="0"/>
  </p:normalViewPr>
  <p:slideViewPr>
    <p:cSldViewPr snapToGrid="0" showGuides="1">
      <p:cViewPr varScale="1">
        <p:scale>
          <a:sx n="93" d="100"/>
          <a:sy n="93" d="100"/>
        </p:scale>
        <p:origin x="317" y="86"/>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28.11.2022</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28.11.2022</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24</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8661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81056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41204796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2791077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23189232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13676062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209767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 id="2147483675" r:id="rId20"/>
    <p:sldLayoutId id="2147483676" r:id="rId21"/>
    <p:sldLayoutId id="2147483677" r:id="rId22"/>
    <p:sldLayoutId id="2147483678" r:id="rId23"/>
    <p:sldLayoutId id="2147483679" r:id="rId24"/>
    <p:sldLayoutId id="2147483680" r:id="rId25"/>
    <p:sldLayoutId id="2147483681" r:id="rId26"/>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tutorialspoint.com/" TargetMode="External"/><Relationship Id="rId7" Type="http://schemas.openxmlformats.org/officeDocument/2006/relationships/image" Target="../media/image34.jpg"/><Relationship Id="rId2" Type="http://schemas.openxmlformats.org/officeDocument/2006/relationships/hyperlink" Target="http://www.nevonprojects.com/" TargetMode="External"/><Relationship Id="rId1" Type="http://schemas.openxmlformats.org/officeDocument/2006/relationships/slideLayout" Target="../slideLayouts/slideLayout21.xml"/><Relationship Id="rId6" Type="http://schemas.openxmlformats.org/officeDocument/2006/relationships/hyperlink" Target="http://www.studentprojectguide.com/" TargetMode="External"/><Relationship Id="rId5" Type="http://schemas.openxmlformats.org/officeDocument/2006/relationships/hyperlink" Target="http://www.w3schools.com/" TargetMode="External"/><Relationship Id="rId4" Type="http://schemas.openxmlformats.org/officeDocument/2006/relationships/hyperlink" Target="http://www.geeksforgeeks.org/"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303477" y="1457430"/>
            <a:ext cx="5690680" cy="1517356"/>
          </a:xfrm>
        </p:spPr>
        <p:txBody>
          <a:bodyPr/>
          <a:lstStyle/>
          <a:p>
            <a:pPr algn="ctr"/>
            <a:r>
              <a:rPr lang="en-US" sz="2800" b="1" kern="0" dirty="0">
                <a:effectLst/>
                <a:latin typeface="Calibri" panose="020F0502020204030204" pitchFamily="34" charset="0"/>
                <a:ea typeface="Calibri" panose="020F0502020204030204" pitchFamily="34" charset="0"/>
              </a:rPr>
              <a:t>M</a:t>
            </a:r>
            <a:r>
              <a:rPr lang="en-US" sz="2800" b="1" kern="0" spc="80" dirty="0">
                <a:effectLst/>
                <a:latin typeface="Calibri" panose="020F0502020204030204" pitchFamily="34" charset="0"/>
                <a:ea typeface="Calibri" panose="020F0502020204030204" pitchFamily="34" charset="0"/>
              </a:rPr>
              <a:t> I N O R </a:t>
            </a:r>
            <a:r>
              <a:rPr lang="en-US" sz="2800" b="1" kern="0" spc="80" dirty="0">
                <a:latin typeface="Calibri" panose="020F0502020204030204" pitchFamily="34" charset="0"/>
                <a:ea typeface="Calibri" panose="020F0502020204030204" pitchFamily="34" charset="0"/>
              </a:rPr>
              <a:t>- </a:t>
            </a:r>
            <a:r>
              <a:rPr lang="en-US" sz="2800" b="1" kern="0" dirty="0">
                <a:effectLst/>
                <a:latin typeface="Calibri" panose="020F0502020204030204" pitchFamily="34" charset="0"/>
                <a:ea typeface="Calibri" panose="020F0502020204030204" pitchFamily="34" charset="0"/>
              </a:rPr>
              <a:t>P</a:t>
            </a:r>
            <a:r>
              <a:rPr lang="en-US" sz="2800" b="1" kern="0" spc="85" dirty="0">
                <a:effectLst/>
                <a:latin typeface="Calibri" panose="020F0502020204030204" pitchFamily="34" charset="0"/>
                <a:ea typeface="Calibri" panose="020F0502020204030204" pitchFamily="34" charset="0"/>
              </a:rPr>
              <a:t> </a:t>
            </a:r>
            <a:r>
              <a:rPr lang="en-US" sz="2800" b="1" kern="0" dirty="0">
                <a:effectLst/>
                <a:latin typeface="Calibri" panose="020F0502020204030204" pitchFamily="34" charset="0"/>
                <a:ea typeface="Calibri" panose="020F0502020204030204" pitchFamily="34" charset="0"/>
              </a:rPr>
              <a:t>R</a:t>
            </a:r>
            <a:r>
              <a:rPr lang="en-US" sz="2800" b="1" kern="0" spc="105" dirty="0">
                <a:effectLst/>
                <a:latin typeface="Calibri" panose="020F0502020204030204" pitchFamily="34" charset="0"/>
                <a:ea typeface="Calibri" panose="020F0502020204030204" pitchFamily="34" charset="0"/>
              </a:rPr>
              <a:t> </a:t>
            </a:r>
            <a:r>
              <a:rPr lang="en-US" sz="2800" b="1" kern="0" dirty="0">
                <a:effectLst/>
                <a:latin typeface="Calibri" panose="020F0502020204030204" pitchFamily="34" charset="0"/>
                <a:ea typeface="Calibri" panose="020F0502020204030204" pitchFamily="34" charset="0"/>
              </a:rPr>
              <a:t>O</a:t>
            </a:r>
            <a:r>
              <a:rPr lang="en-US" sz="2800" b="1" kern="0" spc="90" dirty="0">
                <a:effectLst/>
                <a:latin typeface="Calibri" panose="020F0502020204030204" pitchFamily="34" charset="0"/>
                <a:ea typeface="Calibri" panose="020F0502020204030204" pitchFamily="34" charset="0"/>
              </a:rPr>
              <a:t> </a:t>
            </a:r>
            <a:r>
              <a:rPr lang="en-US" sz="2800" b="1" kern="0" dirty="0">
                <a:effectLst/>
                <a:latin typeface="Calibri" panose="020F0502020204030204" pitchFamily="34" charset="0"/>
                <a:ea typeface="Calibri" panose="020F0502020204030204" pitchFamily="34" charset="0"/>
              </a:rPr>
              <a:t>J</a:t>
            </a:r>
            <a:r>
              <a:rPr lang="en-US" sz="2800" b="1" kern="0" spc="110" dirty="0">
                <a:effectLst/>
                <a:latin typeface="Calibri" panose="020F0502020204030204" pitchFamily="34" charset="0"/>
                <a:ea typeface="Calibri" panose="020F0502020204030204" pitchFamily="34" charset="0"/>
              </a:rPr>
              <a:t> </a:t>
            </a:r>
            <a:r>
              <a:rPr lang="en-US" sz="2800" b="1" kern="0" dirty="0">
                <a:effectLst/>
                <a:latin typeface="Calibri" panose="020F0502020204030204" pitchFamily="34" charset="0"/>
                <a:ea typeface="Calibri" panose="020F0502020204030204" pitchFamily="34" charset="0"/>
              </a:rPr>
              <a:t>E</a:t>
            </a:r>
            <a:r>
              <a:rPr lang="en-US" sz="2800" b="1" kern="0" spc="100" dirty="0">
                <a:effectLst/>
                <a:latin typeface="Calibri" panose="020F0502020204030204" pitchFamily="34" charset="0"/>
                <a:ea typeface="Calibri" panose="020F0502020204030204" pitchFamily="34" charset="0"/>
              </a:rPr>
              <a:t> </a:t>
            </a:r>
            <a:r>
              <a:rPr lang="en-US" sz="2800" b="1" kern="0" dirty="0">
                <a:effectLst/>
                <a:latin typeface="Calibri" panose="020F0502020204030204" pitchFamily="34" charset="0"/>
                <a:ea typeface="Calibri" panose="020F0502020204030204" pitchFamily="34" charset="0"/>
              </a:rPr>
              <a:t>C T  ON   </a:t>
            </a:r>
            <a:br>
              <a:rPr lang="en-US" sz="2800" b="1" kern="0" dirty="0">
                <a:effectLst/>
                <a:latin typeface="Calibri" panose="020F0502020204030204" pitchFamily="34" charset="0"/>
                <a:ea typeface="Calibri" panose="020F0502020204030204" pitchFamily="34" charset="0"/>
              </a:rPr>
            </a:br>
            <a:br>
              <a:rPr lang="en-US" sz="2800" b="1" kern="0" dirty="0">
                <a:effectLst/>
                <a:latin typeface="Calibri" panose="020F0502020204030204" pitchFamily="34" charset="0"/>
                <a:ea typeface="Calibri" panose="020F0502020204030204" pitchFamily="34" charset="0"/>
              </a:rPr>
            </a:br>
            <a:r>
              <a:rPr lang="en-US" sz="2800" b="1" kern="0" dirty="0">
                <a:effectLst/>
                <a:latin typeface="Calibri" panose="020F0502020204030204" pitchFamily="34" charset="0"/>
                <a:ea typeface="Calibri" panose="020F0502020204030204" pitchFamily="34" charset="0"/>
              </a:rPr>
              <a:t> </a:t>
            </a:r>
            <a:r>
              <a:rPr lang="en-IN" sz="2800" b="1" i="1" dirty="0">
                <a:ln w="9525" cap="flat" cmpd="sng" algn="ctr">
                  <a:solidFill>
                    <a:srgbClr val="FFFFFF"/>
                  </a:solidFill>
                  <a:prstDash val="solid"/>
                  <a:round/>
                </a:ln>
                <a:solidFill>
                  <a:srgbClr val="000000"/>
                </a:solidFill>
                <a:effectLst>
                  <a:outerShdw blurRad="12700" dist="38100" dir="2700000" algn="tl">
                    <a:schemeClr val="bg1">
                      <a:lumMod val="50000"/>
                    </a:schemeClr>
                  </a:outerShdw>
                </a:effectLst>
                <a:latin typeface="Georgia" panose="02040502050405020303" pitchFamily="18" charset="0"/>
                <a:ea typeface="Calibri" panose="020F0502020204030204" pitchFamily="34" charset="0"/>
                <a:cs typeface="Times New Roman" panose="02020603050405020304" pitchFamily="18" charset="0"/>
              </a:rPr>
              <a:t>‘</a:t>
            </a:r>
            <a:r>
              <a:rPr lang="en-GB" sz="2800" b="1" u="sng" dirty="0"/>
              <a:t>Angular JS</a:t>
            </a:r>
            <a:r>
              <a:rPr lang="en-IN" sz="2800" b="1" i="1" dirty="0">
                <a:ln w="22225">
                  <a:solidFill>
                    <a:schemeClr val="accent2"/>
                  </a:solidFill>
                  <a:prstDash val="solid"/>
                </a:ln>
                <a:solidFill>
                  <a:schemeClr val="accent2">
                    <a:lumMod val="40000"/>
                    <a:lumOff val="60000"/>
                  </a:schemeClr>
                </a:solidFill>
                <a:latin typeface="Georgia" panose="02040502050405020303" pitchFamily="18" charset="0"/>
                <a:ea typeface="Calibri" panose="020F0502020204030204" pitchFamily="34" charset="0"/>
                <a:cs typeface="Times New Roman" panose="02020603050405020304" pitchFamily="18" charset="0"/>
              </a:rPr>
              <a:t>’</a:t>
            </a:r>
            <a:endParaRPr lang="ru-RU" sz="2800"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358588" y="3680893"/>
            <a:ext cx="5028615" cy="846283"/>
          </a:xfrm>
        </p:spPr>
        <p:txBody>
          <a:bodyPr>
            <a:normAutofit/>
          </a:bodyPr>
          <a:lstStyle/>
          <a:p>
            <a:r>
              <a:rPr lang="en-IN" i="1" dirty="0">
                <a:effectLst>
                  <a:outerShdw blurRad="38100" dist="38100" dir="2700000" algn="tl">
                    <a:srgbClr val="000000">
                      <a:alpha val="43137"/>
                    </a:srgbClr>
                  </a:outerShdw>
                </a:effectLst>
                <a:latin typeface="Georgia" panose="02040502050405020303" pitchFamily="18" charset="0"/>
              </a:rPr>
              <a:t>Online Food Ordering</a:t>
            </a:r>
            <a:endParaRPr lang="ru-RU" i="1" dirty="0">
              <a:effectLst>
                <a:outerShdw blurRad="38100" dist="38100" dir="2700000" algn="tl">
                  <a:srgbClr val="000000">
                    <a:alpha val="43137"/>
                  </a:srgbClr>
                </a:outerShdw>
              </a:effectLst>
              <a:latin typeface="Georgia" panose="02040502050405020303" pitchFamily="18" charset="0"/>
            </a:endParaRPr>
          </a:p>
        </p:txBody>
      </p:sp>
      <p:pic>
        <p:nvPicPr>
          <p:cNvPr id="8" name="Picture Placeholder 7">
            <a:extLst>
              <a:ext uri="{FF2B5EF4-FFF2-40B4-BE49-F238E27FC236}">
                <a16:creationId xmlns:a16="http://schemas.microsoft.com/office/drawing/2014/main" id="{82F7E9EE-6B38-4D06-85DF-DC6DE0B6730D}"/>
              </a:ext>
            </a:extLst>
          </p:cNvPr>
          <p:cNvPicPr>
            <a:picLocks noGrp="1" noChangeAspect="1"/>
          </p:cNvPicPr>
          <p:nvPr>
            <p:ph type="pic" sz="quarter" idx="21"/>
          </p:nvPr>
        </p:nvPicPr>
        <p:blipFill>
          <a:blip r:embed="rId2"/>
          <a:srcRect l="10154" r="10154"/>
          <a:stretch>
            <a:fillRect/>
          </a:stretch>
        </p:blipFill>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2">
            <a:extLst>
              <a:ext uri="{FF2B5EF4-FFF2-40B4-BE49-F238E27FC236}">
                <a16:creationId xmlns:a16="http://schemas.microsoft.com/office/drawing/2014/main" id="{3B2E47D2-3D76-4645-A978-199CB7997DE6}"/>
              </a:ext>
            </a:extLst>
          </p:cNvPr>
          <p:cNvSpPr>
            <a:spLocks noGrp="1"/>
          </p:cNvSpPr>
          <p:nvPr>
            <p:ph type="sldNum" sz="quarter" idx="12"/>
          </p:nvPr>
        </p:nvSpPr>
        <p:spPr>
          <a:xfrm>
            <a:off x="10804358" y="5816819"/>
            <a:ext cx="549442" cy="365125"/>
          </a:xfrm>
        </p:spPr>
        <p:txBody>
          <a:bodyPr/>
          <a:lstStyle/>
          <a:p>
            <a:fld id="{D495E168-DA5E-4888-8D8A-92B118324C14}" type="slidenum">
              <a:rPr lang="ru-RU" smtClean="0"/>
              <a:t>10</a:t>
            </a:fld>
            <a:endParaRPr lang="ru-RU" dirty="0"/>
          </a:p>
        </p:txBody>
      </p:sp>
      <p:sp>
        <p:nvSpPr>
          <p:cNvPr id="95" name="Title 1">
            <a:extLst>
              <a:ext uri="{FF2B5EF4-FFF2-40B4-BE49-F238E27FC236}">
                <a16:creationId xmlns:a16="http://schemas.microsoft.com/office/drawing/2014/main" id="{C6D84361-EF4B-4400-9C6C-8F9506038DF2}"/>
              </a:ext>
            </a:extLst>
          </p:cNvPr>
          <p:cNvSpPr txBox="1">
            <a:spLocks/>
          </p:cNvSpPr>
          <p:nvPr/>
        </p:nvSpPr>
        <p:spPr>
          <a:xfrm>
            <a:off x="242602" y="227868"/>
            <a:ext cx="3104089"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b="1" i="1" dirty="0">
                <a:effectLst>
                  <a:outerShdw blurRad="38100" dist="38100" dir="2700000" algn="tl">
                    <a:srgbClr val="000000">
                      <a:alpha val="43137"/>
                    </a:srgbClr>
                  </a:outerShdw>
                </a:effectLst>
              </a:rPr>
              <a:t> Flow Chart</a:t>
            </a:r>
            <a:br>
              <a:rPr lang="en-US" sz="3200" dirty="0"/>
            </a:br>
            <a:br>
              <a:rPr lang="en-US" dirty="0"/>
            </a:br>
            <a:endParaRPr lang="en-US" dirty="0"/>
          </a:p>
        </p:txBody>
      </p:sp>
      <p:pic>
        <p:nvPicPr>
          <p:cNvPr id="2" name="Picture 1">
            <a:extLst>
              <a:ext uri="{FF2B5EF4-FFF2-40B4-BE49-F238E27FC236}">
                <a16:creationId xmlns:a16="http://schemas.microsoft.com/office/drawing/2014/main" id="{874989EB-E30C-AFF0-DC7E-EE7C1E6DC2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18094" y="716809"/>
            <a:ext cx="6546011" cy="5960059"/>
          </a:xfrm>
          <a:prstGeom prst="rect">
            <a:avLst/>
          </a:prstGeom>
          <a:noFill/>
        </p:spPr>
      </p:pic>
    </p:spTree>
    <p:extLst>
      <p:ext uri="{BB962C8B-B14F-4D97-AF65-F5344CB8AC3E}">
        <p14:creationId xmlns:p14="http://schemas.microsoft.com/office/powerpoint/2010/main" val="4186060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11</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216160" y="174205"/>
            <a:ext cx="6788322"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b="1" i="1" dirty="0">
                <a:effectLst>
                  <a:outerShdw blurRad="38100" dist="38100" dir="2700000" algn="tl">
                    <a:srgbClr val="000000">
                      <a:alpha val="43137"/>
                    </a:srgbClr>
                  </a:outerShdw>
                </a:effectLst>
              </a:rPr>
              <a:t>Data Flow Diagram [ DFD ] </a:t>
            </a:r>
            <a:br>
              <a:rPr lang="en-US" sz="3200" dirty="0"/>
            </a:br>
            <a:br>
              <a:rPr lang="en-US" dirty="0"/>
            </a:br>
            <a:endParaRPr lang="en-US" dirty="0"/>
          </a:p>
        </p:txBody>
      </p:sp>
      <p:pic>
        <p:nvPicPr>
          <p:cNvPr id="2" name="Picture 1" descr="dfd diagram for online food ordering system">
            <a:extLst>
              <a:ext uri="{FF2B5EF4-FFF2-40B4-BE49-F238E27FC236}">
                <a16:creationId xmlns:a16="http://schemas.microsoft.com/office/drawing/2014/main" id="{CEE0077B-2EDA-D2E7-342D-E8F2394EA7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9517" y="795464"/>
            <a:ext cx="6400799" cy="5888331"/>
          </a:xfrm>
          <a:prstGeom prst="rect">
            <a:avLst/>
          </a:prstGeom>
          <a:noFill/>
          <a:ln>
            <a:noFill/>
          </a:ln>
        </p:spPr>
      </p:pic>
    </p:spTree>
    <p:extLst>
      <p:ext uri="{BB962C8B-B14F-4D97-AF65-F5344CB8AC3E}">
        <p14:creationId xmlns:p14="http://schemas.microsoft.com/office/powerpoint/2010/main" val="4242284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12</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216160" y="174205"/>
            <a:ext cx="6788322"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b="1" i="1" dirty="0">
                <a:effectLst>
                  <a:outerShdw blurRad="38100" dist="38100" dir="2700000" algn="tl">
                    <a:srgbClr val="000000">
                      <a:alpha val="43137"/>
                    </a:srgbClr>
                  </a:outerShdw>
                </a:effectLst>
              </a:rPr>
              <a:t>Use Case Diagram </a:t>
            </a:r>
            <a:br>
              <a:rPr lang="en-US" sz="3200" dirty="0"/>
            </a:br>
            <a:br>
              <a:rPr lang="en-US" dirty="0"/>
            </a:br>
            <a:endParaRPr lang="en-US" dirty="0"/>
          </a:p>
        </p:txBody>
      </p:sp>
      <p:pic>
        <p:nvPicPr>
          <p:cNvPr id="5" name="Picture 4">
            <a:extLst>
              <a:ext uri="{FF2B5EF4-FFF2-40B4-BE49-F238E27FC236}">
                <a16:creationId xmlns:a16="http://schemas.microsoft.com/office/drawing/2014/main" id="{C197BBD1-857F-EE91-BF6F-8D9A3F229E73}"/>
              </a:ext>
            </a:extLst>
          </p:cNvPr>
          <p:cNvPicPr>
            <a:picLocks noChangeAspect="1"/>
          </p:cNvPicPr>
          <p:nvPr/>
        </p:nvPicPr>
        <p:blipFill rotWithShape="1">
          <a:blip r:embed="rId2"/>
          <a:srcRect b="4780"/>
          <a:stretch/>
        </p:blipFill>
        <p:spPr>
          <a:xfrm>
            <a:off x="3213688" y="663146"/>
            <a:ext cx="5050418" cy="6124390"/>
          </a:xfrm>
          <a:prstGeom prst="rect">
            <a:avLst/>
          </a:prstGeom>
        </p:spPr>
      </p:pic>
    </p:spTree>
    <p:extLst>
      <p:ext uri="{BB962C8B-B14F-4D97-AF65-F5344CB8AC3E}">
        <p14:creationId xmlns:p14="http://schemas.microsoft.com/office/powerpoint/2010/main" val="3309463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13</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216160" y="174205"/>
            <a:ext cx="6788322"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b="1" i="1" dirty="0">
                <a:effectLst>
                  <a:outerShdw blurRad="38100" dist="38100" dir="2700000" algn="tl">
                    <a:srgbClr val="000000">
                      <a:alpha val="43137"/>
                    </a:srgbClr>
                  </a:outerShdw>
                </a:effectLst>
              </a:rPr>
              <a:t>ERD (</a:t>
            </a:r>
            <a:r>
              <a:rPr lang="en-IN" sz="3200" b="1" i="1" dirty="0">
                <a:effectLst>
                  <a:outerShdw blurRad="38100" dist="38100" dir="2700000" algn="tl">
                    <a:srgbClr val="000000">
                      <a:alpha val="43137"/>
                    </a:srgbClr>
                  </a:outerShdw>
                </a:effectLst>
              </a:rPr>
              <a:t>Entity Relationship Diagram)</a:t>
            </a:r>
            <a:br>
              <a:rPr lang="en-US" sz="3200" dirty="0"/>
            </a:br>
            <a:br>
              <a:rPr lang="en-US" dirty="0"/>
            </a:br>
            <a:endParaRPr lang="en-US" dirty="0"/>
          </a:p>
        </p:txBody>
      </p:sp>
      <p:pic>
        <p:nvPicPr>
          <p:cNvPr id="2" name="Picture 1">
            <a:extLst>
              <a:ext uri="{FF2B5EF4-FFF2-40B4-BE49-F238E27FC236}">
                <a16:creationId xmlns:a16="http://schemas.microsoft.com/office/drawing/2014/main" id="{F2B75630-86F9-983C-B745-BA0D4457EBC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246" y="758334"/>
            <a:ext cx="8962845" cy="6035933"/>
          </a:xfrm>
          <a:prstGeom prst="rect">
            <a:avLst/>
          </a:prstGeom>
          <a:noFill/>
        </p:spPr>
      </p:pic>
    </p:spTree>
    <p:extLst>
      <p:ext uri="{BB962C8B-B14F-4D97-AF65-F5344CB8AC3E}">
        <p14:creationId xmlns:p14="http://schemas.microsoft.com/office/powerpoint/2010/main" val="2253170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14</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597900" y="280737"/>
            <a:ext cx="6788322"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i="1" dirty="0">
                <a:effectLst>
                  <a:outerShdw blurRad="38100" dist="38100" dir="2700000" algn="tl">
                    <a:srgbClr val="000000">
                      <a:alpha val="43137"/>
                    </a:srgbClr>
                  </a:outerShdw>
                </a:effectLst>
              </a:rPr>
              <a:t>Login Page </a:t>
            </a:r>
            <a:br>
              <a:rPr lang="en-US" sz="3200" dirty="0"/>
            </a:br>
            <a:br>
              <a:rPr lang="en-US" dirty="0"/>
            </a:br>
            <a:endParaRPr lang="en-US" dirty="0"/>
          </a:p>
        </p:txBody>
      </p:sp>
      <p:pic>
        <p:nvPicPr>
          <p:cNvPr id="8" name="Picture 7">
            <a:extLst>
              <a:ext uri="{FF2B5EF4-FFF2-40B4-BE49-F238E27FC236}">
                <a16:creationId xmlns:a16="http://schemas.microsoft.com/office/drawing/2014/main" id="{3FE7A682-2208-4D79-8801-55E1A2F94F47}"/>
              </a:ext>
            </a:extLst>
          </p:cNvPr>
          <p:cNvPicPr>
            <a:picLocks noChangeAspect="1"/>
          </p:cNvPicPr>
          <p:nvPr/>
        </p:nvPicPr>
        <p:blipFill>
          <a:blip r:embed="rId2"/>
          <a:stretch>
            <a:fillRect/>
          </a:stretch>
        </p:blipFill>
        <p:spPr>
          <a:xfrm>
            <a:off x="313764" y="1055004"/>
            <a:ext cx="11223812" cy="5522259"/>
          </a:xfrm>
          <a:prstGeom prst="rect">
            <a:avLst/>
          </a:prstGeom>
        </p:spPr>
      </p:pic>
    </p:spTree>
    <p:extLst>
      <p:ext uri="{BB962C8B-B14F-4D97-AF65-F5344CB8AC3E}">
        <p14:creationId xmlns:p14="http://schemas.microsoft.com/office/powerpoint/2010/main" val="4212269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15</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509123" y="254104"/>
            <a:ext cx="308633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i="1" dirty="0">
                <a:effectLst>
                  <a:outerShdw blurRad="38100" dist="38100" dir="2700000" algn="tl">
                    <a:srgbClr val="000000">
                      <a:alpha val="43137"/>
                    </a:srgbClr>
                  </a:outerShdw>
                </a:effectLst>
              </a:rPr>
              <a:t>Home Page </a:t>
            </a:r>
            <a:br>
              <a:rPr lang="en-US" sz="3200" dirty="0"/>
            </a:br>
            <a:br>
              <a:rPr lang="en-US" dirty="0"/>
            </a:br>
            <a:endParaRPr lang="en-US" dirty="0"/>
          </a:p>
        </p:txBody>
      </p:sp>
      <p:pic>
        <p:nvPicPr>
          <p:cNvPr id="5" name="Picture 4">
            <a:extLst>
              <a:ext uri="{FF2B5EF4-FFF2-40B4-BE49-F238E27FC236}">
                <a16:creationId xmlns:a16="http://schemas.microsoft.com/office/drawing/2014/main" id="{EA1D652A-A8E7-424B-900A-C7BA74222AE2}"/>
              </a:ext>
            </a:extLst>
          </p:cNvPr>
          <p:cNvPicPr>
            <a:picLocks noChangeAspect="1"/>
          </p:cNvPicPr>
          <p:nvPr/>
        </p:nvPicPr>
        <p:blipFill>
          <a:blip r:embed="rId2"/>
          <a:stretch>
            <a:fillRect/>
          </a:stretch>
        </p:blipFill>
        <p:spPr>
          <a:xfrm>
            <a:off x="317314" y="828202"/>
            <a:ext cx="11682877" cy="5447530"/>
          </a:xfrm>
          <a:prstGeom prst="rect">
            <a:avLst/>
          </a:prstGeom>
        </p:spPr>
      </p:pic>
    </p:spTree>
    <p:extLst>
      <p:ext uri="{BB962C8B-B14F-4D97-AF65-F5344CB8AC3E}">
        <p14:creationId xmlns:p14="http://schemas.microsoft.com/office/powerpoint/2010/main" val="3485985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16</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917495" y="209715"/>
            <a:ext cx="3941376"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i="1" dirty="0">
                <a:latin typeface="Georgia" panose="02040502050405020303" pitchFamily="18" charset="0"/>
              </a:rPr>
              <a:t>Order Page</a:t>
            </a:r>
          </a:p>
        </p:txBody>
      </p:sp>
      <p:pic>
        <p:nvPicPr>
          <p:cNvPr id="4" name="Picture 3">
            <a:extLst>
              <a:ext uri="{FF2B5EF4-FFF2-40B4-BE49-F238E27FC236}">
                <a16:creationId xmlns:a16="http://schemas.microsoft.com/office/drawing/2014/main" id="{2AB35CFC-C5A6-4BAF-95AF-E8FA37B744C8}"/>
              </a:ext>
            </a:extLst>
          </p:cNvPr>
          <p:cNvPicPr>
            <a:picLocks noChangeAspect="1"/>
          </p:cNvPicPr>
          <p:nvPr/>
        </p:nvPicPr>
        <p:blipFill>
          <a:blip r:embed="rId2"/>
          <a:stretch>
            <a:fillRect/>
          </a:stretch>
        </p:blipFill>
        <p:spPr>
          <a:xfrm>
            <a:off x="233082" y="888291"/>
            <a:ext cx="11725835" cy="5459842"/>
          </a:xfrm>
          <a:prstGeom prst="rect">
            <a:avLst/>
          </a:prstGeom>
        </p:spPr>
      </p:pic>
    </p:spTree>
    <p:extLst>
      <p:ext uri="{BB962C8B-B14F-4D97-AF65-F5344CB8AC3E}">
        <p14:creationId xmlns:p14="http://schemas.microsoft.com/office/powerpoint/2010/main" val="3386494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17</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544634" y="76551"/>
            <a:ext cx="6788322"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Basket Page</a:t>
            </a:r>
          </a:p>
        </p:txBody>
      </p:sp>
      <p:pic>
        <p:nvPicPr>
          <p:cNvPr id="5" name="Picture 4">
            <a:extLst>
              <a:ext uri="{FF2B5EF4-FFF2-40B4-BE49-F238E27FC236}">
                <a16:creationId xmlns:a16="http://schemas.microsoft.com/office/drawing/2014/main" id="{DEF62DA4-DCA1-43CB-A22E-9FAF098961A2}"/>
              </a:ext>
            </a:extLst>
          </p:cNvPr>
          <p:cNvPicPr>
            <a:picLocks noChangeAspect="1"/>
          </p:cNvPicPr>
          <p:nvPr/>
        </p:nvPicPr>
        <p:blipFill>
          <a:blip r:embed="rId2"/>
          <a:stretch>
            <a:fillRect/>
          </a:stretch>
        </p:blipFill>
        <p:spPr>
          <a:xfrm>
            <a:off x="116367" y="676056"/>
            <a:ext cx="12048565" cy="5829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42751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18</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216160" y="174205"/>
            <a:ext cx="6788322"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i="1" dirty="0">
                <a:latin typeface="Georgia" panose="02040502050405020303" pitchFamily="18" charset="0"/>
              </a:rPr>
              <a:t>Bill Paying Page</a:t>
            </a:r>
            <a:br>
              <a:rPr lang="en-US" sz="3200" dirty="0"/>
            </a:br>
            <a:endParaRPr lang="en-US" dirty="0"/>
          </a:p>
        </p:txBody>
      </p:sp>
      <p:pic>
        <p:nvPicPr>
          <p:cNvPr id="5" name="Picture 4">
            <a:extLst>
              <a:ext uri="{FF2B5EF4-FFF2-40B4-BE49-F238E27FC236}">
                <a16:creationId xmlns:a16="http://schemas.microsoft.com/office/drawing/2014/main" id="{52AEEDFC-0997-43EE-923F-AD20A7B5D29F}"/>
              </a:ext>
            </a:extLst>
          </p:cNvPr>
          <p:cNvPicPr>
            <a:picLocks noChangeAspect="1"/>
          </p:cNvPicPr>
          <p:nvPr/>
        </p:nvPicPr>
        <p:blipFill>
          <a:blip r:embed="rId2"/>
          <a:stretch>
            <a:fillRect/>
          </a:stretch>
        </p:blipFill>
        <p:spPr>
          <a:xfrm>
            <a:off x="108080" y="792650"/>
            <a:ext cx="11975840" cy="5588725"/>
          </a:xfrm>
          <a:prstGeom prst="rect">
            <a:avLst/>
          </a:prstGeom>
        </p:spPr>
      </p:pic>
    </p:spTree>
    <p:extLst>
      <p:ext uri="{BB962C8B-B14F-4D97-AF65-F5344CB8AC3E}">
        <p14:creationId xmlns:p14="http://schemas.microsoft.com/office/powerpoint/2010/main" val="68724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19</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624533" y="103184"/>
            <a:ext cx="573144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Conformation page </a:t>
            </a:r>
          </a:p>
        </p:txBody>
      </p:sp>
      <p:pic>
        <p:nvPicPr>
          <p:cNvPr id="5" name="Picture 4">
            <a:extLst>
              <a:ext uri="{FF2B5EF4-FFF2-40B4-BE49-F238E27FC236}">
                <a16:creationId xmlns:a16="http://schemas.microsoft.com/office/drawing/2014/main" id="{CD09D092-B15D-4192-9546-9C9A0B3D4EF8}"/>
              </a:ext>
            </a:extLst>
          </p:cNvPr>
          <p:cNvPicPr>
            <a:picLocks noChangeAspect="1"/>
          </p:cNvPicPr>
          <p:nvPr/>
        </p:nvPicPr>
        <p:blipFill>
          <a:blip r:embed="rId2"/>
          <a:stretch>
            <a:fillRect/>
          </a:stretch>
        </p:blipFill>
        <p:spPr>
          <a:xfrm>
            <a:off x="197223" y="875927"/>
            <a:ext cx="11797553" cy="5626100"/>
          </a:xfrm>
          <a:prstGeom prst="rect">
            <a:avLst/>
          </a:prstGeom>
        </p:spPr>
      </p:pic>
    </p:spTree>
    <p:extLst>
      <p:ext uri="{BB962C8B-B14F-4D97-AF65-F5344CB8AC3E}">
        <p14:creationId xmlns:p14="http://schemas.microsoft.com/office/powerpoint/2010/main" val="3353984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428232" y="2160835"/>
            <a:ext cx="5991398" cy="2080012"/>
          </a:xfrm>
        </p:spPr>
        <p:txBody>
          <a:bodyPr/>
          <a:lstStyle/>
          <a:p>
            <a:pPr marR="668020">
              <a:spcBef>
                <a:spcPts val="400"/>
              </a:spcBef>
              <a:spcAft>
                <a:spcPts val="0"/>
              </a:spcAft>
              <a:tabLst>
                <a:tab pos="3547110" algn="l"/>
              </a:tabLst>
            </a:pPr>
            <a:r>
              <a:rPr lang="en-US" sz="2000" b="0" cap="none"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onsolas" panose="020B0609020204030204" pitchFamily="49" charset="0"/>
                <a:cs typeface="Consolas" panose="020B0609020204030204" pitchFamily="49" charset="0"/>
              </a:rPr>
              <a:t>Submitted by :</a:t>
            </a:r>
            <a:br>
              <a:rPr lang="en-US" sz="2000" b="0" cap="none"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onsolas" panose="020B0609020204030204" pitchFamily="49" charset="0"/>
                <a:cs typeface="Consolas" panose="020B0609020204030204" pitchFamily="49" charset="0"/>
              </a:rPr>
            </a:br>
            <a:br>
              <a:rPr lang="en-US" sz="2000" b="0" cap="none"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onsolas" panose="020B0609020204030204" pitchFamily="49" charset="0"/>
                <a:cs typeface="Consolas" panose="020B0609020204030204" pitchFamily="49" charset="0"/>
              </a:rPr>
            </a:br>
            <a:r>
              <a:rPr 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RIPAM KUNDU	14271021001</a:t>
            </a:r>
            <a:br>
              <a:rPr 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endParaRPr lang="en-US" sz="2000" b="0" cap="none"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096000" y="4830441"/>
            <a:ext cx="6361705" cy="545428"/>
          </a:xfrm>
        </p:spPr>
        <p:txBody>
          <a:bodyPr/>
          <a:lstStyle/>
          <a:p>
            <a:pPr>
              <a:lnSpc>
                <a:spcPct val="150000"/>
              </a:lnSpc>
            </a:pPr>
            <a:r>
              <a:rPr lang="en-GB" sz="1100" i="0" cap="none" dirty="0" err="1">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Meghnad</a:t>
            </a:r>
            <a:r>
              <a:rPr lang="en-GB" sz="1100" i="0" cap="none"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GB" sz="1100" i="0" cap="none" dirty="0" err="1">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Saha</a:t>
            </a:r>
            <a:r>
              <a:rPr lang="en-GB" sz="1100" i="0" cap="none"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Institute of Technology (MSIT), one of the pioneering Degree Engineering Colleges of Kolkata, is approved by AICTE and affiliated to WBUT. It began its journey on September 5, 2001</a:t>
            </a:r>
            <a:endParaRPr lang="en-US" sz="1100" cap="none"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8A3A583-24DF-40BB-8EC0-B05DEB1B8C26}"/>
              </a:ext>
            </a:extLst>
          </p:cNvPr>
          <p:cNvSpPr/>
          <p:nvPr/>
        </p:nvSpPr>
        <p:spPr>
          <a:xfrm>
            <a:off x="6428232" y="1042416"/>
            <a:ext cx="1975104" cy="1060704"/>
          </a:xfrm>
          <a:prstGeom prst="rect">
            <a:avLst/>
          </a:prstGeom>
          <a:solidFill>
            <a:schemeClr val="bg1"/>
          </a:solidFill>
          <a:ln w="12700" cap="flat">
            <a:noFill/>
            <a:prstDash val="solid"/>
            <a:miter/>
          </a:ln>
        </p:spPr>
        <p:txBody>
          <a:bodyPr rtlCol="0" anchor="ctr"/>
          <a:lstStyle/>
          <a:p>
            <a:pPr algn="l"/>
            <a:endParaRPr lang="en-IN" dirty="0"/>
          </a:p>
        </p:txBody>
      </p:sp>
      <p:sp>
        <p:nvSpPr>
          <p:cNvPr id="8" name="TextBox 7">
            <a:extLst>
              <a:ext uri="{FF2B5EF4-FFF2-40B4-BE49-F238E27FC236}">
                <a16:creationId xmlns:a16="http://schemas.microsoft.com/office/drawing/2014/main" id="{5F597DC7-EA68-453D-B7A0-95CCC34F8D58}"/>
              </a:ext>
            </a:extLst>
          </p:cNvPr>
          <p:cNvSpPr txBox="1"/>
          <p:nvPr/>
        </p:nvSpPr>
        <p:spPr>
          <a:xfrm>
            <a:off x="5500804" y="634645"/>
            <a:ext cx="6645841"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rgbClr val="002147"/>
                </a:solidFill>
                <a:effectLst/>
                <a:latin typeface="Roboto" panose="02000000000000000000" pitchFamily="2" charset="0"/>
              </a:rPr>
              <a:t>Meghnad</a:t>
            </a:r>
            <a:r>
              <a:rPr kumimoji="0" lang="en-US" altLang="en-US" sz="2800" b="1" i="0" u="none" strike="noStrike" cap="none" normalizeH="0" baseline="0" dirty="0">
                <a:ln>
                  <a:noFill/>
                </a:ln>
                <a:solidFill>
                  <a:srgbClr val="002147"/>
                </a:solidFill>
                <a:effectLst/>
                <a:latin typeface="Roboto" panose="02000000000000000000" pitchFamily="2" charset="0"/>
              </a:rPr>
              <a:t> </a:t>
            </a:r>
            <a:r>
              <a:rPr kumimoji="0" lang="en-US" altLang="en-US" sz="2800" b="1" i="0" u="none" strike="noStrike" cap="none" normalizeH="0" baseline="0" dirty="0" err="1">
                <a:ln>
                  <a:noFill/>
                </a:ln>
                <a:solidFill>
                  <a:srgbClr val="002147"/>
                </a:solidFill>
                <a:effectLst/>
                <a:latin typeface="Roboto" panose="02000000000000000000" pitchFamily="2" charset="0"/>
              </a:rPr>
              <a:t>Saha</a:t>
            </a:r>
            <a:r>
              <a:rPr kumimoji="0" lang="en-US" altLang="en-US" sz="2800" b="1" i="0" u="none" strike="noStrike" cap="none" normalizeH="0" baseline="0" dirty="0">
                <a:ln>
                  <a:noFill/>
                </a:ln>
                <a:solidFill>
                  <a:srgbClr val="002147"/>
                </a:solidFill>
                <a:effectLst/>
                <a:latin typeface="Roboto" panose="02000000000000000000" pitchFamily="2" charset="0"/>
              </a:rPr>
              <a:t> Institute of Technology</a:t>
            </a:r>
          </a:p>
        </p:txBody>
      </p:sp>
      <p:pic>
        <p:nvPicPr>
          <p:cNvPr id="12" name="Picture Placeholder 11">
            <a:extLst>
              <a:ext uri="{FF2B5EF4-FFF2-40B4-BE49-F238E27FC236}">
                <a16:creationId xmlns:a16="http://schemas.microsoft.com/office/drawing/2014/main" id="{6623255B-6769-4BC4-8DD2-0299C5E384CD}"/>
              </a:ext>
            </a:extLst>
          </p:cNvPr>
          <p:cNvPicPr>
            <a:picLocks noGrp="1" noChangeAspect="1"/>
          </p:cNvPicPr>
          <p:nvPr>
            <p:ph type="pic" sz="quarter" idx="10"/>
          </p:nvPr>
        </p:nvPicPr>
        <p:blipFill>
          <a:blip r:embed="rId3"/>
          <a:srcRect l="16650" r="16650"/>
          <a:stretch>
            <a:fillRect/>
          </a:stretch>
        </p:blipFill>
        <p:spPr/>
      </p:pic>
      <p:pic>
        <p:nvPicPr>
          <p:cNvPr id="4" name="image2.png">
            <a:extLst>
              <a:ext uri="{FF2B5EF4-FFF2-40B4-BE49-F238E27FC236}">
                <a16:creationId xmlns:a16="http://schemas.microsoft.com/office/drawing/2014/main" id="{5C93D726-381B-6F0E-2C72-54DF982AE60C}"/>
              </a:ext>
            </a:extLst>
          </p:cNvPr>
          <p:cNvPicPr>
            <a:picLocks noChangeAspect="1"/>
          </p:cNvPicPr>
          <p:nvPr/>
        </p:nvPicPr>
        <p:blipFill>
          <a:blip r:embed="rId4" cstate="print"/>
          <a:stretch>
            <a:fillRect/>
          </a:stretch>
        </p:blipFill>
        <p:spPr>
          <a:xfrm>
            <a:off x="8594062" y="1177116"/>
            <a:ext cx="1365580" cy="1258236"/>
          </a:xfrm>
          <a:prstGeom prst="rect">
            <a:avLst/>
          </a:prstGeom>
        </p:spPr>
      </p:pic>
    </p:spTree>
    <p:extLst>
      <p:ext uri="{BB962C8B-B14F-4D97-AF65-F5344CB8AC3E}">
        <p14:creationId xmlns:p14="http://schemas.microsoft.com/office/powerpoint/2010/main" val="3737989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20</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642287" y="165328"/>
            <a:ext cx="694185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Payment Successful Page</a:t>
            </a:r>
          </a:p>
        </p:txBody>
      </p:sp>
      <p:pic>
        <p:nvPicPr>
          <p:cNvPr id="4" name="Picture 3">
            <a:extLst>
              <a:ext uri="{FF2B5EF4-FFF2-40B4-BE49-F238E27FC236}">
                <a16:creationId xmlns:a16="http://schemas.microsoft.com/office/drawing/2014/main" id="{181BD0FB-8E12-4779-9C48-11B672BE0420}"/>
              </a:ext>
            </a:extLst>
          </p:cNvPr>
          <p:cNvPicPr>
            <a:picLocks noChangeAspect="1"/>
          </p:cNvPicPr>
          <p:nvPr/>
        </p:nvPicPr>
        <p:blipFill>
          <a:blip r:embed="rId2"/>
          <a:stretch>
            <a:fillRect/>
          </a:stretch>
        </p:blipFill>
        <p:spPr>
          <a:xfrm>
            <a:off x="76200" y="865248"/>
            <a:ext cx="12039600" cy="5574586"/>
          </a:xfrm>
          <a:prstGeom prst="rect">
            <a:avLst/>
          </a:prstGeom>
        </p:spPr>
      </p:pic>
    </p:spTree>
    <p:extLst>
      <p:ext uri="{BB962C8B-B14F-4D97-AF65-F5344CB8AC3E}">
        <p14:creationId xmlns:p14="http://schemas.microsoft.com/office/powerpoint/2010/main" val="217215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411624" y="1280397"/>
            <a:ext cx="5440828" cy="685933"/>
          </a:xfrm>
        </p:spPr>
        <p:txBody>
          <a:bodyPr>
            <a:normAutofit/>
          </a:bodyPr>
          <a:lstStyle/>
          <a:p>
            <a:r>
              <a:rPr lang="en-US" sz="2200" b="1" i="1" dirty="0">
                <a:effectLst/>
                <a:latin typeface="Georgia" panose="02040502050405020303" pitchFamily="18" charset="0"/>
                <a:ea typeface="Calibri" panose="020F0502020204030204" pitchFamily="34" charset="0"/>
                <a:cs typeface="Times New Roman" panose="02020603050405020304" pitchFamily="18" charset="0"/>
              </a:rPr>
              <a:t>FUTURE SCOPE OF THE PROJECT</a:t>
            </a:r>
            <a:endParaRPr lang="ru-RU" dirty="0"/>
          </a:p>
        </p:txBody>
      </p:sp>
      <p:sp>
        <p:nvSpPr>
          <p:cNvPr id="3" name="Footer Placeholder 2">
            <a:extLst>
              <a:ext uri="{FF2B5EF4-FFF2-40B4-BE49-F238E27FC236}">
                <a16:creationId xmlns:a16="http://schemas.microsoft.com/office/drawing/2014/main" id="{56F8E1FB-FE5C-46BC-83C4-88721E70C4E1}"/>
              </a:ext>
            </a:extLst>
          </p:cNvPr>
          <p:cNvSpPr>
            <a:spLocks noGrp="1"/>
          </p:cNvSpPr>
          <p:nvPr>
            <p:ph type="ftr" sz="quarter" idx="11"/>
          </p:nvPr>
        </p:nvSpPr>
        <p:spPr>
          <a:xfrm>
            <a:off x="501571" y="6372128"/>
            <a:ext cx="3908793" cy="286125"/>
          </a:xfrm>
        </p:spPr>
        <p:txBody>
          <a:bodyPr/>
          <a:lstStyle/>
          <a:p>
            <a:r>
              <a:rPr lang="en-IN" sz="1400" i="1" dirty="0">
                <a:ln w="0"/>
                <a:solidFill>
                  <a:schemeClr val="tx1"/>
                </a:solidFill>
                <a:effectLst>
                  <a:outerShdw blurRad="38100" dist="19050" dir="2700000" algn="tl" rotWithShape="0">
                    <a:schemeClr val="dk1">
                      <a:alpha val="40000"/>
                    </a:schemeClr>
                  </a:outerShdw>
                </a:effectLst>
                <a:latin typeface="Georgia" panose="02040502050405020303" pitchFamily="18" charset="0"/>
                <a:ea typeface="Calibri" panose="020F0502020204030204" pitchFamily="34" charset="0"/>
                <a:cs typeface="Times New Roman" panose="02020603050405020304" pitchFamily="18" charset="0"/>
              </a:rPr>
              <a:t>ONLINE FOOD ORDERING</a:t>
            </a:r>
            <a:endParaRPr lang="ru-RU" sz="1400" dirty="0">
              <a:ln w="0"/>
              <a:solidFill>
                <a:schemeClr val="tx1"/>
              </a:solidFill>
              <a:effectLst>
                <a:outerShdw blurRad="38100" dist="19050" dir="2700000" algn="tl" rotWithShape="0">
                  <a:schemeClr val="dk1">
                    <a:alpha val="40000"/>
                  </a:schemeClr>
                </a:outerShdw>
              </a:effectLst>
            </a:endParaRPr>
          </a:p>
          <a:p>
            <a:endParaRPr lang="ru-RU" sz="1400" dirty="0"/>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21</a:t>
            </a:fld>
            <a:endParaRPr lang="ru-RU" dirty="0"/>
          </a:p>
        </p:txBody>
      </p:sp>
      <p:pic>
        <p:nvPicPr>
          <p:cNvPr id="16" name="Picture Placeholder 15">
            <a:extLst>
              <a:ext uri="{FF2B5EF4-FFF2-40B4-BE49-F238E27FC236}">
                <a16:creationId xmlns:a16="http://schemas.microsoft.com/office/drawing/2014/main" id="{98D4C8FB-411B-4CAE-8197-8F297C7352AC}"/>
              </a:ext>
            </a:extLst>
          </p:cNvPr>
          <p:cNvPicPr>
            <a:picLocks noGrp="1" noChangeAspect="1"/>
          </p:cNvPicPr>
          <p:nvPr>
            <p:ph type="pic" sz="quarter" idx="18"/>
          </p:nvPr>
        </p:nvPicPr>
        <p:blipFill>
          <a:blip r:embed="rId2"/>
          <a:srcRect t="2402" b="2402"/>
          <a:stretch>
            <a:fillRect/>
          </a:stretch>
        </p:blipFill>
        <p:spPr>
          <a:xfrm>
            <a:off x="5770592" y="1157415"/>
            <a:ext cx="6421408" cy="3438427"/>
          </a:xfrm>
        </p:spPr>
      </p:pic>
      <p:sp>
        <p:nvSpPr>
          <p:cNvPr id="20" name="TextBox 19">
            <a:extLst>
              <a:ext uri="{FF2B5EF4-FFF2-40B4-BE49-F238E27FC236}">
                <a16:creationId xmlns:a16="http://schemas.microsoft.com/office/drawing/2014/main" id="{E3BCE84A-16B7-4F3C-908C-6AEB98A408B1}"/>
              </a:ext>
            </a:extLst>
          </p:cNvPr>
          <p:cNvSpPr txBox="1"/>
          <p:nvPr/>
        </p:nvSpPr>
        <p:spPr>
          <a:xfrm>
            <a:off x="132110" y="2217144"/>
            <a:ext cx="5720342" cy="4164602"/>
          </a:xfrm>
          <a:prstGeom prst="rect">
            <a:avLst/>
          </a:prstGeom>
          <a:noFill/>
        </p:spPr>
        <p:txBody>
          <a:bodyPr wrap="square">
            <a:spAutoFit/>
          </a:bodyPr>
          <a:lstStyle/>
          <a:p>
            <a:pPr marR="66675" indent="-6350" algn="just">
              <a:lnSpc>
                <a:spcPct val="107000"/>
              </a:lnSpc>
              <a:spcAft>
                <a:spcPts val="1075"/>
              </a:spcAft>
            </a:pPr>
            <a:r>
              <a:rPr lang="en-US" sz="1300" dirty="0">
                <a:solidFill>
                  <a:srgbClr val="202124"/>
                </a:solidFill>
                <a:effectLst/>
                <a:latin typeface="Times New Roman" panose="02020603050405020304" pitchFamily="18" charset="0"/>
                <a:ea typeface="Calibri" panose="020F0502020204030204" pitchFamily="34" charset="0"/>
                <a:cs typeface="Times New Roman" panose="02020603050405020304" pitchFamily="18" charset="0"/>
              </a:rPr>
              <a:t>The main purpose of an online ordering system is to provide customers for a way to place an order at a restaurant over the internet.</a:t>
            </a:r>
            <a:r>
              <a:rPr lang="en-US" sz="1300" dirty="0">
                <a:solidFill>
                  <a:srgbClr val="444444"/>
                </a:solidFill>
                <a:effectLst/>
                <a:latin typeface="Times New Roman" panose="02020603050405020304" pitchFamily="18" charset="0"/>
                <a:ea typeface="Calibri" panose="020F0502020204030204" pitchFamily="34" charset="0"/>
                <a:cs typeface="Times New Roman" panose="02020603050405020304" pitchFamily="18" charset="0"/>
              </a:rPr>
              <a:t> This order food online system project aimed at developing an online food ordering system that can be used in small places, and medium cities firstly and then on a large scale. It is developed to help restaurants to simplify their daily operational and managerial tasks as well as improve the dining experience of customers. And also helps restaurants develop healthy customer relationships by providing good services. The system enables staff to update and make changes to their food and beverage list information based on the orders placed and the orders completed. </a:t>
            </a:r>
            <a:endParaRPr lang="en-I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R="66675" indent="-6350" algn="just">
              <a:lnSpc>
                <a:spcPct val="107000"/>
              </a:lnSpc>
              <a:spcAft>
                <a:spcPts val="1075"/>
              </a:spcAft>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future we would like to keep working on this project and make a new addition to provide users with more advanced features and more detailed information. We have set our sights on the following additions in future: - </a:t>
            </a:r>
            <a:endParaRPr lang="en-IN"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66675" lvl="0" indent="-342900" algn="just" fontAlgn="base">
              <a:lnSpc>
                <a:spcPct val="107000"/>
              </a:lnSpc>
              <a:spcAft>
                <a:spcPts val="250"/>
              </a:spcAft>
              <a:buClr>
                <a:srgbClr val="000000"/>
              </a:buClr>
              <a:buSzPts val="1800"/>
              <a:buFont typeface="+mj-lt"/>
              <a:buAutoNum type="arabicPeriod"/>
            </a:pPr>
            <a:r>
              <a:rPr lang="en-US" sz="1300"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Forget password for admin and councilor.  </a:t>
            </a:r>
            <a:endParaRPr lang="en-IN" sz="1300"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66675" lvl="0" indent="-342900" algn="just" fontAlgn="base">
              <a:lnSpc>
                <a:spcPct val="107000"/>
              </a:lnSpc>
              <a:spcAft>
                <a:spcPts val="245"/>
              </a:spcAft>
              <a:buClr>
                <a:srgbClr val="000000"/>
              </a:buClr>
              <a:buSzPts val="1800"/>
              <a:buFont typeface="+mj-lt"/>
              <a:buAutoNum type="arabicPeriod"/>
            </a:pPr>
            <a:r>
              <a:rPr lang="en-US" sz="1300"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Online payment process through debit and credit card. </a:t>
            </a:r>
            <a:endParaRPr lang="en-IN" sz="1300"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pPr marL="342900" marR="66675" lvl="0" indent="-342900" algn="just" fontAlgn="base">
              <a:lnSpc>
                <a:spcPct val="107000"/>
              </a:lnSpc>
              <a:spcAft>
                <a:spcPts val="890"/>
              </a:spcAft>
              <a:buClr>
                <a:srgbClr val="000000"/>
              </a:buClr>
              <a:buSzPts val="1800"/>
              <a:buFont typeface="+mj-lt"/>
              <a:buAutoNum type="arabicPeriod"/>
            </a:pPr>
            <a:r>
              <a:rPr lang="en-US" sz="1300"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Auto mail will be sent to the user’s email-id when new user creates their ID. </a:t>
            </a:r>
            <a:endParaRPr lang="en-IN" sz="1300"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endParaRPr>
          </a:p>
          <a:p>
            <a:endParaRPr lang="en-US" altLang="en-US" sz="1300" dirty="0">
              <a:latin typeface="Times New Roman" panose="02020603050405020304" pitchFamily="18" charset="0"/>
              <a:cs typeface="Times New Roman" panose="02020603050405020304" pitchFamily="18" charset="0"/>
            </a:endParaRPr>
          </a:p>
          <a:p>
            <a:endParaRPr lang="en-US" alt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3535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6910023" y="908050"/>
            <a:ext cx="5367794" cy="782638"/>
          </a:xfrm>
        </p:spPr>
        <p:txBody>
          <a:bodyPr>
            <a:normAutofit/>
          </a:bodyPr>
          <a:lstStyle/>
          <a:p>
            <a:r>
              <a:rPr lang="en-US" sz="2400" dirty="0"/>
              <a:t>Conclusion of the project</a:t>
            </a:r>
            <a:endParaRPr lang="ru-RU" sz="2400" dirty="0"/>
          </a:p>
        </p:txBody>
      </p:sp>
      <p:sp>
        <p:nvSpPr>
          <p:cNvPr id="6" name="Footer Placeholder 5">
            <a:extLst>
              <a:ext uri="{FF2B5EF4-FFF2-40B4-BE49-F238E27FC236}">
                <a16:creationId xmlns:a16="http://schemas.microsoft.com/office/drawing/2014/main" id="{983F41B9-CDD2-4DAB-9FE1-AA9A8E082060}"/>
              </a:ext>
            </a:extLst>
          </p:cNvPr>
          <p:cNvSpPr>
            <a:spLocks noGrp="1"/>
          </p:cNvSpPr>
          <p:nvPr>
            <p:ph type="ftr" sz="quarter" idx="11"/>
          </p:nvPr>
        </p:nvSpPr>
        <p:spPr>
          <a:xfrm>
            <a:off x="838200" y="5999381"/>
            <a:ext cx="3908793" cy="365125"/>
          </a:xfrm>
        </p:spPr>
        <p:txBody>
          <a:bodyPr/>
          <a:lstStyle/>
          <a:p>
            <a:r>
              <a:rPr lang="en-IN" sz="1200" b="1" i="1" spc="5"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ONLINE FOOD ORDERING</a:t>
            </a:r>
            <a:endParaRPr lang="ru-RU" sz="1200" dirty="0">
              <a:ln w="0"/>
              <a:solidFill>
                <a:schemeClr val="tx1"/>
              </a:solidFill>
              <a:effectLst>
                <a:outerShdw blurRad="38100" dist="19050" dir="2700000" algn="tl" rotWithShape="0">
                  <a:schemeClr val="dk1">
                    <a:alpha val="40000"/>
                  </a:schemeClr>
                </a:outerShdw>
              </a:effectLst>
            </a:endParaRP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22</a:t>
            </a:fld>
            <a:endParaRPr lang="ru-RU" dirty="0"/>
          </a:p>
        </p:txBody>
      </p:sp>
      <p:sp>
        <p:nvSpPr>
          <p:cNvPr id="13" name="Subtitle 11" descr="subtitle">
            <a:extLst>
              <a:ext uri="{FF2B5EF4-FFF2-40B4-BE49-F238E27FC236}">
                <a16:creationId xmlns:a16="http://schemas.microsoft.com/office/drawing/2014/main" id="{B867ECAB-FE1A-4026-820C-F8EE22FDC8DB}"/>
              </a:ext>
            </a:extLst>
          </p:cNvPr>
          <p:cNvSpPr txBox="1">
            <a:spLocks/>
          </p:cNvSpPr>
          <p:nvPr/>
        </p:nvSpPr>
        <p:spPr>
          <a:xfrm>
            <a:off x="6910023" y="1979719"/>
            <a:ext cx="5281977" cy="4878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sz="1200" dirty="0"/>
          </a:p>
        </p:txBody>
      </p:sp>
      <p:pic>
        <p:nvPicPr>
          <p:cNvPr id="10" name="Picture Placeholder 9">
            <a:extLst>
              <a:ext uri="{FF2B5EF4-FFF2-40B4-BE49-F238E27FC236}">
                <a16:creationId xmlns:a16="http://schemas.microsoft.com/office/drawing/2014/main" id="{1C2C889B-B1B4-4866-9E00-E69EFB4DDC89}"/>
              </a:ext>
            </a:extLst>
          </p:cNvPr>
          <p:cNvPicPr>
            <a:picLocks noGrp="1" noChangeAspect="1"/>
          </p:cNvPicPr>
          <p:nvPr>
            <p:ph type="pic" sz="quarter" idx="15"/>
          </p:nvPr>
        </p:nvPicPr>
        <p:blipFill>
          <a:blip r:embed="rId2"/>
          <a:srcRect l="27040" r="27040"/>
          <a:stretch>
            <a:fillRect/>
          </a:stretch>
        </p:blipFill>
        <p:spPr/>
      </p:pic>
      <p:sp>
        <p:nvSpPr>
          <p:cNvPr id="11" name="TextBox 10">
            <a:extLst>
              <a:ext uri="{FF2B5EF4-FFF2-40B4-BE49-F238E27FC236}">
                <a16:creationId xmlns:a16="http://schemas.microsoft.com/office/drawing/2014/main" id="{4AE4EC48-6B01-4CEF-A380-A7862BC10B64}"/>
              </a:ext>
            </a:extLst>
          </p:cNvPr>
          <p:cNvSpPr txBox="1"/>
          <p:nvPr/>
        </p:nvSpPr>
        <p:spPr>
          <a:xfrm>
            <a:off x="6276513" y="1899817"/>
            <a:ext cx="5584054" cy="3108543"/>
          </a:xfrm>
          <a:prstGeom prst="rect">
            <a:avLst/>
          </a:prstGeom>
          <a:noFill/>
        </p:spPr>
        <p:txBody>
          <a:bodyPr wrap="square" rtlCol="0">
            <a:spAutoFit/>
          </a:bodyPr>
          <a:lstStyle/>
          <a:p>
            <a:pPr algn="just"/>
            <a:r>
              <a:rPr lang="en-GB" sz="1400" dirty="0"/>
              <a:t>An online food ordering</a:t>
            </a:r>
            <a:r>
              <a:rPr lang="en-IN" sz="1400" dirty="0">
                <a:effectLst/>
                <a:latin typeface="Georgia" panose="02040502050405020303" pitchFamily="18" charset="0"/>
                <a:ea typeface="Calibri" panose="020F0502020204030204" pitchFamily="34" charset="0"/>
                <a:cs typeface="Times New Roman" panose="02020603050405020304" pitchFamily="18" charset="0"/>
              </a:rPr>
              <a:t> titled “ </a:t>
            </a:r>
            <a:r>
              <a:rPr lang="en-IN" sz="1400" b="1" i="1" spc="5"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ONLINE FOOD ORDERING </a:t>
            </a:r>
            <a:r>
              <a:rPr lang="en-IN" sz="1400" dirty="0">
                <a:effectLst/>
                <a:latin typeface="Georgia" panose="02040502050405020303" pitchFamily="18" charset="0"/>
                <a:ea typeface="Calibri" panose="020F0502020204030204" pitchFamily="34" charset="0"/>
                <a:cs typeface="Times New Roman" panose="02020603050405020304" pitchFamily="18" charset="0"/>
              </a:rPr>
              <a:t>”,</a:t>
            </a:r>
            <a:r>
              <a:rPr lang="en-GB" sz="1400" dirty="0"/>
              <a:t> system is developed where the customers can make an order for the food and avoid the hassles of waiting for the order to be taken by the waiter. Using the application, the end users register online, read the E-menu card and select the food from the e-menu card to order food online. Once the customer selects the required food item the chef will be able to see the results on the screen and start processing the food. This application nullifies the need of a waiter or reduces the workload of the waiter. The advantage is that in a crowded restaurant there will be chances that the waiters are overloaded with orders and they are unable to meet the requirements of the customer in a satisfactory manner. Therefore by using this application, the users can directly place the order for food to the chef online.</a:t>
            </a:r>
            <a:endParaRPr lang="en-IN" sz="1400" dirty="0">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2579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E165AB-8403-4E3A-80AA-2566AF4426CC}"/>
              </a:ext>
            </a:extLst>
          </p:cNvPr>
          <p:cNvSpPr>
            <a:spLocks noGrp="1"/>
          </p:cNvSpPr>
          <p:nvPr>
            <p:ph idx="1"/>
          </p:nvPr>
        </p:nvSpPr>
        <p:spPr>
          <a:xfrm>
            <a:off x="538960" y="1825625"/>
            <a:ext cx="4914189" cy="3722919"/>
          </a:xfrm>
        </p:spPr>
        <p:txBody>
          <a:bodyPr/>
          <a:lstStyle/>
          <a:p>
            <a:pPr marL="0" indent="0">
              <a:buNone/>
            </a:pPr>
            <a:r>
              <a:rPr lang="en-US" altLang="en-US" sz="2000" dirty="0">
                <a:solidFill>
                  <a:schemeClr val="tx1"/>
                </a:solidFill>
                <a:latin typeface="Georgia" panose="02040502050405020303" pitchFamily="18" charset="0"/>
              </a:rPr>
              <a:t>A listing of different sources that were used in designing , developing ,carrying out and understanding the development are :  </a:t>
            </a:r>
          </a:p>
          <a:p>
            <a:pPr marL="0" indent="0">
              <a:buNone/>
            </a:pPr>
            <a:endParaRPr lang="en-US" altLang="en-US" sz="2000" dirty="0">
              <a:solidFill>
                <a:schemeClr val="tx1"/>
              </a:solidFill>
              <a:latin typeface="Georgia" panose="02040502050405020303" pitchFamily="18" charset="0"/>
            </a:endParaRPr>
          </a:p>
          <a:p>
            <a:pPr marL="457200" indent="-457200">
              <a:buAutoNum type="arabicPeriod"/>
            </a:pPr>
            <a:r>
              <a:rPr lang="en-US" altLang="en-US" sz="1800" dirty="0">
                <a:solidFill>
                  <a:schemeClr val="tx1"/>
                </a:solidFill>
                <a:latin typeface="Georgia" panose="02040502050405020303" pitchFamily="18" charset="0"/>
                <a:hlinkClick r:id="rId2">
                  <a:extLst>
                    <a:ext uri="{A12FA001-AC4F-418D-AE19-62706E023703}">
                      <ahyp:hlinkClr xmlns:ahyp="http://schemas.microsoft.com/office/drawing/2018/hyperlinkcolor" val="tx"/>
                    </a:ext>
                  </a:extLst>
                </a:hlinkClick>
              </a:rPr>
              <a:t>www.nevonprojects.com</a:t>
            </a:r>
            <a:endParaRPr lang="en-US" altLang="en-US" sz="1800" dirty="0">
              <a:solidFill>
                <a:schemeClr val="tx1"/>
              </a:solidFill>
              <a:latin typeface="Georgia" panose="02040502050405020303" pitchFamily="18" charset="0"/>
            </a:endParaRPr>
          </a:p>
          <a:p>
            <a:pPr marL="457200" indent="-457200">
              <a:buFont typeface="Arial" panose="020B0604020202020204" pitchFamily="34" charset="0"/>
              <a:buAutoNum type="arabicPeriod"/>
            </a:pPr>
            <a:r>
              <a:rPr lang="en-IN" sz="1800" dirty="0">
                <a:solidFill>
                  <a:schemeClr val="tx1"/>
                </a:solidFill>
                <a:latin typeface="Georgia" panose="02040502050405020303" pitchFamily="18" charset="0"/>
                <a:hlinkClick r:id="rId3">
                  <a:extLst>
                    <a:ext uri="{A12FA001-AC4F-418D-AE19-62706E023703}">
                      <ahyp:hlinkClr xmlns:ahyp="http://schemas.microsoft.com/office/drawing/2018/hyperlinkcolor" val="tx"/>
                    </a:ext>
                  </a:extLst>
                </a:hlinkClick>
              </a:rPr>
              <a:t>www.tutorialspoint.com</a:t>
            </a:r>
            <a:endParaRPr lang="en-IN" sz="1800" dirty="0">
              <a:solidFill>
                <a:schemeClr val="tx1"/>
              </a:solidFill>
              <a:latin typeface="Georgia" panose="02040502050405020303" pitchFamily="18" charset="0"/>
            </a:endParaRPr>
          </a:p>
          <a:p>
            <a:pPr marL="457200" indent="-457200">
              <a:buAutoNum type="arabicPeriod"/>
            </a:pPr>
            <a:r>
              <a:rPr lang="en-IN" sz="18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www.geeksforgeeks.org</a:t>
            </a:r>
            <a:endParaRPr lang="en-IN" sz="18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p>
            <a:pPr marL="457200" indent="-457200">
              <a:buAutoNum type="arabicPeriod"/>
            </a:pPr>
            <a:r>
              <a:rPr lang="en-IN" sz="18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www.w3schools.com</a:t>
            </a:r>
            <a:endParaRPr lang="en-IN" sz="18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p>
            <a:pPr marL="457200" indent="-457200">
              <a:buAutoNum type="arabicPeriod"/>
            </a:pPr>
            <a: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www.studentprojectguide.com</a:t>
            </a:r>
            <a:endParaRPr lang="en-IN" sz="1800" dirty="0">
              <a:solidFill>
                <a:schemeClr val="tx1"/>
              </a:solidFill>
              <a:latin typeface="Georgia" panose="02040502050405020303" pitchFamily="18" charset="0"/>
              <a:ea typeface="Calibri" panose="020F0502020204030204" pitchFamily="34" charset="0"/>
              <a:cs typeface="Times New Roman" panose="02020603050405020304" pitchFamily="18" charset="0"/>
            </a:endParaRPr>
          </a:p>
          <a:p>
            <a:pPr marL="457200" indent="-457200">
              <a:buAutoNum type="arabicPeriod"/>
            </a:pPr>
            <a:r>
              <a:rPr lang="en-IN" altLang="en-US" sz="1800" dirty="0">
                <a:solidFill>
                  <a:schemeClr val="tx1"/>
                </a:solidFill>
                <a:latin typeface="Georgia" panose="02040502050405020303" pitchFamily="18" charset="0"/>
                <a:cs typeface="Times New Roman" panose="02020603050405020304" pitchFamily="18" charset="0"/>
              </a:rPr>
              <a:t>Class Notes </a:t>
            </a:r>
            <a:endParaRPr lang="en-US" altLang="en-US" sz="1800" dirty="0">
              <a:solidFill>
                <a:schemeClr val="tx1"/>
              </a:solidFill>
              <a:latin typeface="Georgia" panose="02040502050405020303" pitchFamily="18" charset="0"/>
            </a:endParaRPr>
          </a:p>
          <a:p>
            <a:endParaRPr lang="en-IN" dirty="0"/>
          </a:p>
        </p:txBody>
      </p:sp>
      <p:sp>
        <p:nvSpPr>
          <p:cNvPr id="3" name="Slide Number Placeholder 2">
            <a:extLst>
              <a:ext uri="{FF2B5EF4-FFF2-40B4-BE49-F238E27FC236}">
                <a16:creationId xmlns:a16="http://schemas.microsoft.com/office/drawing/2014/main" id="{FAC746BC-8275-4CE7-8130-3238093BBD71}"/>
              </a:ext>
            </a:extLst>
          </p:cNvPr>
          <p:cNvSpPr>
            <a:spLocks noGrp="1"/>
          </p:cNvSpPr>
          <p:nvPr>
            <p:ph type="sldNum" sz="quarter" idx="12"/>
          </p:nvPr>
        </p:nvSpPr>
        <p:spPr/>
        <p:txBody>
          <a:bodyPr/>
          <a:lstStyle/>
          <a:p>
            <a:fld id="{9EC71654-96A5-4280-94F3-931C61A9F92C}" type="slidenum">
              <a:rPr lang="en-US" noProof="0" smtClean="0"/>
              <a:pPr/>
              <a:t>23</a:t>
            </a:fld>
            <a:endParaRPr lang="en-US" noProof="0" dirty="0"/>
          </a:p>
        </p:txBody>
      </p:sp>
      <p:sp>
        <p:nvSpPr>
          <p:cNvPr id="5" name="Title 4">
            <a:extLst>
              <a:ext uri="{FF2B5EF4-FFF2-40B4-BE49-F238E27FC236}">
                <a16:creationId xmlns:a16="http://schemas.microsoft.com/office/drawing/2014/main" id="{C81CC68D-16B1-4F31-A6AA-CA413164D298}"/>
              </a:ext>
            </a:extLst>
          </p:cNvPr>
          <p:cNvSpPr>
            <a:spLocks noGrp="1"/>
          </p:cNvSpPr>
          <p:nvPr>
            <p:ph type="title"/>
          </p:nvPr>
        </p:nvSpPr>
        <p:spPr/>
        <p:txBody>
          <a:bodyPr/>
          <a:lstStyle/>
          <a:p>
            <a:r>
              <a:rPr lang="en-US" dirty="0" err="1"/>
              <a:t>Refarence</a:t>
            </a:r>
            <a:endParaRPr lang="en-IN" dirty="0"/>
          </a:p>
        </p:txBody>
      </p:sp>
      <p:pic>
        <p:nvPicPr>
          <p:cNvPr id="11" name="Picture Placeholder 10">
            <a:extLst>
              <a:ext uri="{FF2B5EF4-FFF2-40B4-BE49-F238E27FC236}">
                <a16:creationId xmlns:a16="http://schemas.microsoft.com/office/drawing/2014/main" id="{0B1D9512-0AD0-4D65-98A6-521F12B8EC6F}"/>
              </a:ext>
            </a:extLst>
          </p:cNvPr>
          <p:cNvPicPr>
            <a:picLocks noGrp="1" noChangeAspect="1"/>
          </p:cNvPicPr>
          <p:nvPr>
            <p:ph type="pic" sz="quarter" idx="13"/>
          </p:nvPr>
        </p:nvPicPr>
        <p:blipFill>
          <a:blip r:embed="rId7"/>
          <a:srcRect l="19310" r="19310"/>
          <a:stretch>
            <a:fillRect/>
          </a:stretch>
        </p:blipFill>
        <p:spPr/>
      </p:pic>
      <p:sp>
        <p:nvSpPr>
          <p:cNvPr id="12" name="Rectangle 11">
            <a:extLst>
              <a:ext uri="{FF2B5EF4-FFF2-40B4-BE49-F238E27FC236}">
                <a16:creationId xmlns:a16="http://schemas.microsoft.com/office/drawing/2014/main" id="{595330F5-0FFA-4B3F-AA25-806CC88336A4}"/>
              </a:ext>
            </a:extLst>
          </p:cNvPr>
          <p:cNvSpPr/>
          <p:nvPr/>
        </p:nvSpPr>
        <p:spPr>
          <a:xfrm>
            <a:off x="310717" y="6010183"/>
            <a:ext cx="3929589" cy="763479"/>
          </a:xfrm>
          <a:prstGeom prst="rect">
            <a:avLst/>
          </a:prstGeom>
          <a:solidFill>
            <a:schemeClr val="bg1"/>
          </a:solidFill>
          <a:ln w="12700" cap="flat">
            <a:noFill/>
            <a:prstDash val="solid"/>
            <a:miter/>
          </a:ln>
        </p:spPr>
        <p:txBody>
          <a:bodyPr rtlCol="0" anchor="ctr"/>
          <a:lstStyle/>
          <a:p>
            <a:r>
              <a:rPr lang="en-IN" sz="1800" b="1" i="1" spc="5"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ONLINE FOOD ORDERING</a:t>
            </a:r>
            <a:endParaRPr lang="ru-RU"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14955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a:xfrm>
            <a:off x="1126274" y="2337577"/>
            <a:ext cx="5011410" cy="651448"/>
          </a:xfrm>
        </p:spPr>
        <p:txBody>
          <a:bodyPr/>
          <a:lstStyle/>
          <a:p>
            <a:r>
              <a:rPr lang="en-US" dirty="0"/>
              <a:t>Thank you</a:t>
            </a:r>
          </a:p>
        </p:txBody>
      </p:sp>
      <p:sp>
        <p:nvSpPr>
          <p:cNvPr id="8" name="Rectangle 7">
            <a:extLst>
              <a:ext uri="{FF2B5EF4-FFF2-40B4-BE49-F238E27FC236}">
                <a16:creationId xmlns:a16="http://schemas.microsoft.com/office/drawing/2014/main" id="{3ABDD7B2-F1E5-4598-8E1C-488C08555C19}"/>
              </a:ext>
            </a:extLst>
          </p:cNvPr>
          <p:cNvSpPr/>
          <p:nvPr/>
        </p:nvSpPr>
        <p:spPr>
          <a:xfrm>
            <a:off x="6383045" y="4967946"/>
            <a:ext cx="619276" cy="369332"/>
          </a:xfrm>
          <a:prstGeom prst="rect">
            <a:avLst/>
          </a:prstGeom>
          <a:solidFill>
            <a:schemeClr val="bg1"/>
          </a:solidFill>
          <a:ln w="12700" cap="flat">
            <a:noFill/>
            <a:prstDash val="solid"/>
            <a:miter/>
          </a:ln>
        </p:spPr>
        <p:txBody>
          <a:bodyPr rtlCol="0" anchor="ctr"/>
          <a:lstStyle/>
          <a:p>
            <a:pPr algn="l"/>
            <a:endParaRPr lang="en-IN" dirty="0"/>
          </a:p>
        </p:txBody>
      </p:sp>
      <p:sp>
        <p:nvSpPr>
          <p:cNvPr id="9" name="Rectangle 8">
            <a:extLst>
              <a:ext uri="{FF2B5EF4-FFF2-40B4-BE49-F238E27FC236}">
                <a16:creationId xmlns:a16="http://schemas.microsoft.com/office/drawing/2014/main" id="{DFDF9351-1A25-45B0-9E95-DD43BD841EC6}"/>
              </a:ext>
            </a:extLst>
          </p:cNvPr>
          <p:cNvSpPr/>
          <p:nvPr/>
        </p:nvSpPr>
        <p:spPr>
          <a:xfrm>
            <a:off x="6285390" y="1606858"/>
            <a:ext cx="1899822" cy="1056443"/>
          </a:xfrm>
          <a:prstGeom prst="rect">
            <a:avLst/>
          </a:prstGeom>
          <a:solidFill>
            <a:schemeClr val="bg1"/>
          </a:solidFill>
          <a:ln w="12700" cap="flat">
            <a:noFill/>
            <a:prstDash val="solid"/>
            <a:miter/>
          </a:ln>
        </p:spPr>
        <p:txBody>
          <a:bodyPr rtlCol="0" anchor="ctr"/>
          <a:lstStyle/>
          <a:p>
            <a:pPr algn="l"/>
            <a:endParaRPr lang="en-IN" dirty="0"/>
          </a:p>
        </p:txBody>
      </p:sp>
      <p:pic>
        <p:nvPicPr>
          <p:cNvPr id="14" name="Picture Placeholder 13">
            <a:extLst>
              <a:ext uri="{FF2B5EF4-FFF2-40B4-BE49-F238E27FC236}">
                <a16:creationId xmlns:a16="http://schemas.microsoft.com/office/drawing/2014/main" id="{53D827E0-C8B9-4368-B167-BFF9054E9ADC}"/>
              </a:ext>
            </a:extLst>
          </p:cNvPr>
          <p:cNvPicPr>
            <a:picLocks noGrp="1" noChangeAspect="1"/>
          </p:cNvPicPr>
          <p:nvPr>
            <p:ph type="pic" sz="quarter" idx="10"/>
          </p:nvPr>
        </p:nvPicPr>
        <p:blipFill>
          <a:blip r:embed="rId3"/>
          <a:srcRect t="10000" b="10000"/>
          <a:stretch>
            <a:fillRect/>
          </a:stretch>
        </p:blipFill>
        <p:spPr>
          <a:xfrm>
            <a:off x="6383045" y="1199284"/>
            <a:ext cx="5305661" cy="5305661"/>
          </a:xfrm>
        </p:spPr>
      </p:pic>
    </p:spTree>
    <p:extLst>
      <p:ext uri="{BB962C8B-B14F-4D97-AF65-F5344CB8AC3E}">
        <p14:creationId xmlns:p14="http://schemas.microsoft.com/office/powerpoint/2010/main" val="292880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495299" y="735525"/>
            <a:ext cx="4937211" cy="405928"/>
          </a:xfrm>
        </p:spPr>
        <p:txBody>
          <a:bodyPr/>
          <a:lstStyle/>
          <a:p>
            <a:r>
              <a:rPr lang="en-US" b="1" i="1" dirty="0"/>
              <a:t>Project Description </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129132" y="1141453"/>
            <a:ext cx="5669544" cy="5166131"/>
          </a:xfrm>
        </p:spPr>
        <p:txBody>
          <a:bodyPr/>
          <a:lstStyle/>
          <a:p>
            <a:pPr marL="285750" indent="-285750" algn="just">
              <a:buFont typeface="Wingdings" panose="05000000000000000000" pitchFamily="2" charset="2"/>
              <a:buChar char="Ø"/>
            </a:pPr>
            <a:r>
              <a:rPr lang="en-GB" sz="1800" dirty="0"/>
              <a:t>      </a:t>
            </a:r>
            <a:r>
              <a:rPr lang="en-GB" sz="1800" dirty="0">
                <a:solidFill>
                  <a:schemeClr val="tx1"/>
                </a:solidFill>
              </a:rPr>
              <a:t>The labour rates are increasing steadily year on year thus making it difficult to find employees. The food industry is highly labour intensive and the biggest expense in the food industry is the cost of employing the right kind of people to do the work. One of the ways to reduce this expense is to use modern technology to replace some of the jobs done by human beings and make machines do the work. Here we propose an “Online Food Ordering System” that has been designed for Fast Food restaurant, Take-Out or College Cafeterias. The system can also be used in any food delivery industry. This simplifies the process of food ordering for both the customer and the restaurant, as the entire process of taking orders is automated.</a:t>
            </a:r>
            <a:r>
              <a:rPr lang="en-US" dirty="0">
                <a:solidFill>
                  <a:schemeClr val="tx1"/>
                </a:solidFill>
                <a:latin typeface="Georgia" panose="02040502050405020303" pitchFamily="18" charset="0"/>
              </a:rPr>
              <a:t>.</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6" name="Rectangle 5">
            <a:extLst>
              <a:ext uri="{FF2B5EF4-FFF2-40B4-BE49-F238E27FC236}">
                <a16:creationId xmlns:a16="http://schemas.microsoft.com/office/drawing/2014/main" id="{E441E08F-E280-4889-BF4B-0F4558E7BA09}"/>
              </a:ext>
            </a:extLst>
          </p:cNvPr>
          <p:cNvSpPr/>
          <p:nvPr/>
        </p:nvSpPr>
        <p:spPr>
          <a:xfrm>
            <a:off x="373661" y="5780372"/>
            <a:ext cx="1975104" cy="1060704"/>
          </a:xfrm>
          <a:prstGeom prst="rect">
            <a:avLst/>
          </a:prstGeom>
          <a:solidFill>
            <a:schemeClr val="bg1"/>
          </a:solidFill>
          <a:ln w="12700" cap="flat">
            <a:noFill/>
            <a:prstDash val="solid"/>
            <a:miter/>
          </a:ln>
        </p:spPr>
        <p:txBody>
          <a:bodyPr rtlCol="0" anchor="ctr"/>
          <a:lstStyle/>
          <a:p>
            <a:pPr algn="l"/>
            <a:endParaRPr lang="en-IN" dirty="0"/>
          </a:p>
        </p:txBody>
      </p:sp>
      <p:pic>
        <p:nvPicPr>
          <p:cNvPr id="10" name="Picture Placeholder 9">
            <a:extLst>
              <a:ext uri="{FF2B5EF4-FFF2-40B4-BE49-F238E27FC236}">
                <a16:creationId xmlns:a16="http://schemas.microsoft.com/office/drawing/2014/main" id="{EA056B3B-58A6-4001-983F-0BA604057018}"/>
              </a:ext>
            </a:extLst>
          </p:cNvPr>
          <p:cNvPicPr>
            <a:picLocks noGrp="1" noChangeAspect="1"/>
          </p:cNvPicPr>
          <p:nvPr>
            <p:ph type="pic" sz="quarter" idx="13"/>
          </p:nvPr>
        </p:nvPicPr>
        <p:blipFill>
          <a:blip r:embed="rId3"/>
          <a:srcRect l="15901" r="15901"/>
          <a:stretch>
            <a:fillRect/>
          </a:stretch>
        </p:blipFill>
        <p:spPr/>
      </p:pic>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4</a:t>
            </a:fld>
            <a:endParaRPr lang="en-US" dirty="0"/>
          </a:p>
        </p:txBody>
      </p:sp>
      <p:sp>
        <p:nvSpPr>
          <p:cNvPr id="2" name="TextBox 1">
            <a:extLst>
              <a:ext uri="{FF2B5EF4-FFF2-40B4-BE49-F238E27FC236}">
                <a16:creationId xmlns:a16="http://schemas.microsoft.com/office/drawing/2014/main" id="{EA179C34-20D5-4AB2-AAE8-73A445DE258A}"/>
              </a:ext>
            </a:extLst>
          </p:cNvPr>
          <p:cNvSpPr txBox="1"/>
          <p:nvPr/>
        </p:nvSpPr>
        <p:spPr>
          <a:xfrm>
            <a:off x="10014012" y="371956"/>
            <a:ext cx="2177988" cy="369332"/>
          </a:xfrm>
          <a:prstGeom prst="rect">
            <a:avLst/>
          </a:prstGeom>
          <a:solidFill>
            <a:srgbClr val="008EDC"/>
          </a:solidFill>
        </p:spPr>
        <p:txBody>
          <a:bodyPr wrap="square" rtlCol="0">
            <a:spAutoFit/>
          </a:bodyPr>
          <a:lstStyle/>
          <a:p>
            <a:endParaRPr lang="ru-RU" sz="1800" b="1" dirty="0">
              <a:ln w="0"/>
              <a:solidFill>
                <a:srgbClr val="FFFF00"/>
              </a:solidFill>
              <a:effectLst>
                <a:outerShdw blurRad="38100" dist="19050" dir="2700000" algn="tl" rotWithShape="0">
                  <a:schemeClr val="dk1">
                    <a:alpha val="40000"/>
                  </a:schemeClr>
                </a:outerShdw>
              </a:effectLst>
            </a:endParaRPr>
          </a:p>
        </p:txBody>
      </p:sp>
      <p:sp>
        <p:nvSpPr>
          <p:cNvPr id="12" name="Title 1">
            <a:extLst>
              <a:ext uri="{FF2B5EF4-FFF2-40B4-BE49-F238E27FC236}">
                <a16:creationId xmlns:a16="http://schemas.microsoft.com/office/drawing/2014/main" id="{96773CEB-034E-4A78-A962-2D502BE2EE69}"/>
              </a:ext>
            </a:extLst>
          </p:cNvPr>
          <p:cNvSpPr txBox="1">
            <a:spLocks/>
          </p:cNvSpPr>
          <p:nvPr/>
        </p:nvSpPr>
        <p:spPr>
          <a:xfrm>
            <a:off x="390617" y="1435100"/>
            <a:ext cx="4190260"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IN" sz="2800" b="1" i="1" kern="0" dirty="0">
                <a:solidFill>
                  <a:srgbClr val="2F5496"/>
                </a:solidFill>
                <a:effectLst/>
                <a:latin typeface="Arial Rounded MT Bold" panose="020F0704030504030204" pitchFamily="34" charset="0"/>
                <a:ea typeface="Times New Roman" panose="02020603050405020304" pitchFamily="18" charset="0"/>
                <a:cs typeface="Times New Roman" panose="02020603050405020304" pitchFamily="18" charset="0"/>
              </a:rPr>
              <a:t>ACKNOWLEDGEMENT</a:t>
            </a:r>
            <a:endParaRPr lang="en-IN" sz="2800" b="1" i="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br>
              <a:rPr lang="en-US" sz="3200" i="1" dirty="0">
                <a:latin typeface="Georgia" panose="02040502050405020303" pitchFamily="18" charset="0"/>
              </a:rPr>
            </a:br>
            <a:br>
              <a:rPr lang="en-US" i="1" dirty="0">
                <a:latin typeface="Georgia" panose="02040502050405020303" pitchFamily="18" charset="0"/>
              </a:rPr>
            </a:br>
            <a:endParaRPr lang="en-US" i="1" dirty="0">
              <a:latin typeface="Georgia" panose="02040502050405020303" pitchFamily="18" charset="0"/>
            </a:endParaRPr>
          </a:p>
        </p:txBody>
      </p:sp>
      <p:sp>
        <p:nvSpPr>
          <p:cNvPr id="5" name="TextBox 4">
            <a:extLst>
              <a:ext uri="{FF2B5EF4-FFF2-40B4-BE49-F238E27FC236}">
                <a16:creationId xmlns:a16="http://schemas.microsoft.com/office/drawing/2014/main" id="{4D255D6D-2662-482A-BA53-9A31D5C4ED43}"/>
              </a:ext>
            </a:extLst>
          </p:cNvPr>
          <p:cNvSpPr txBox="1"/>
          <p:nvPr/>
        </p:nvSpPr>
        <p:spPr>
          <a:xfrm>
            <a:off x="230819" y="2123500"/>
            <a:ext cx="4994628" cy="3970318"/>
          </a:xfrm>
          <a:prstGeom prst="rect">
            <a:avLst/>
          </a:prstGeom>
          <a:noFill/>
        </p:spPr>
        <p:txBody>
          <a:bodyPr wrap="square" rtlCol="0">
            <a:spAutoFit/>
          </a:bodyPr>
          <a:lstStyle/>
          <a:p>
            <a:pPr algn="just"/>
            <a:r>
              <a:rPr lang="en-IN" sz="1800" dirty="0">
                <a:latin typeface="Georgia" panose="02040502050405020303" pitchFamily="18" charset="0"/>
                <a:ea typeface="Calibri" panose="020F0502020204030204" pitchFamily="34" charset="0"/>
                <a:cs typeface="Times New Roman" panose="02020603050405020304" pitchFamily="18" charset="0"/>
              </a:rPr>
              <a:t>	I would like to express my special thanks of gratitude to our respected teacher </a:t>
            </a:r>
            <a:r>
              <a:rPr lang="en-US"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MR. SUBHJIT SANTRA</a:t>
            </a:r>
            <a:r>
              <a:rPr lang="en-IN"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r>
              <a:rPr lang="en-IN" sz="1800" dirty="0">
                <a:latin typeface="Georgia" panose="02040502050405020303" pitchFamily="18" charset="0"/>
                <a:ea typeface="Calibri" panose="020F0502020204030204" pitchFamily="34" charset="0"/>
                <a:cs typeface="Times New Roman" panose="02020603050405020304" pitchFamily="18" charset="0"/>
              </a:rPr>
              <a:t>who gave us the golden opportunity to do this wonderful project on the topic “ONLINE FOOD ORDERING”, which also helped us in doing a lot of research and we came to know about so many new things I am really thankful to them. </a:t>
            </a:r>
          </a:p>
          <a:p>
            <a:pPr algn="just"/>
            <a:endParaRPr lang="en-IN" dirty="0">
              <a:latin typeface="Georgia" panose="02040502050405020303" pitchFamily="18" charset="0"/>
              <a:ea typeface="Calibri" panose="020F0502020204030204" pitchFamily="34" charset="0"/>
              <a:cs typeface="Times New Roman" panose="02020603050405020304" pitchFamily="18" charset="0"/>
            </a:endParaRPr>
          </a:p>
          <a:p>
            <a:pPr algn="just"/>
            <a:r>
              <a:rPr lang="en-IN" sz="1800" dirty="0">
                <a:latin typeface="Georgia" panose="02040502050405020303" pitchFamily="18" charset="0"/>
                <a:ea typeface="Calibri" panose="020F0502020204030204" pitchFamily="34" charset="0"/>
                <a:cs typeface="Times New Roman" panose="02020603050405020304" pitchFamily="18" charset="0"/>
              </a:rPr>
              <a:t>	Secondly, we would also like to thank our friends who helped us a lot in finalizing this project within the limited time frame.</a:t>
            </a:r>
          </a:p>
          <a:p>
            <a:pPr algn="just"/>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dirty="0"/>
          </a:p>
        </p:txBody>
      </p:sp>
      <p:pic>
        <p:nvPicPr>
          <p:cNvPr id="17" name="Picture Placeholder 16">
            <a:extLst>
              <a:ext uri="{FF2B5EF4-FFF2-40B4-BE49-F238E27FC236}">
                <a16:creationId xmlns:a16="http://schemas.microsoft.com/office/drawing/2014/main" id="{51BAEE22-37D0-4689-961F-5E5D23761607}"/>
              </a:ext>
            </a:extLst>
          </p:cNvPr>
          <p:cNvPicPr>
            <a:picLocks noGrp="1" noChangeAspect="1"/>
          </p:cNvPicPr>
          <p:nvPr>
            <p:ph type="pic" sz="quarter" idx="14"/>
          </p:nvPr>
        </p:nvPicPr>
        <p:blipFill>
          <a:blip r:embed="rId2"/>
          <a:srcRect l="8361" r="8361"/>
          <a:stretch>
            <a:fillRect/>
          </a:stretch>
        </p:blipFill>
        <p:spPr/>
      </p:pic>
    </p:spTree>
    <p:extLst>
      <p:ext uri="{BB962C8B-B14F-4D97-AF65-F5344CB8AC3E}">
        <p14:creationId xmlns:p14="http://schemas.microsoft.com/office/powerpoint/2010/main" val="320546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6ED7A15-03E9-4A8B-89F0-7DB988509B4B}"/>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t="7813" b="7813"/>
          <a:stretch>
            <a:fillRect/>
          </a:stretch>
        </p:blipFill>
        <p:spPr/>
      </p:pic>
      <p:grpSp>
        <p:nvGrpSpPr>
          <p:cNvPr id="23" name="Group 22">
            <a:extLst>
              <a:ext uri="{FF2B5EF4-FFF2-40B4-BE49-F238E27FC236}">
                <a16:creationId xmlns:a16="http://schemas.microsoft.com/office/drawing/2014/main" id="{28C94A8D-A234-408C-8281-33CCC01BE2A8}"/>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1">
                <a:lumMod val="7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4" name="Title 33" descr="title">
            <a:extLst>
              <a:ext uri="{FF2B5EF4-FFF2-40B4-BE49-F238E27FC236}">
                <a16:creationId xmlns:a16="http://schemas.microsoft.com/office/drawing/2014/main" id="{3749FE94-FC7C-4359-A56E-6C7A87BDEE87}"/>
              </a:ext>
            </a:extLst>
          </p:cNvPr>
          <p:cNvSpPr>
            <a:spLocks noGrp="1"/>
          </p:cNvSpPr>
          <p:nvPr>
            <p:ph type="title"/>
          </p:nvPr>
        </p:nvSpPr>
        <p:spPr>
          <a:xfrm>
            <a:off x="355111" y="0"/>
            <a:ext cx="3523902" cy="1115568"/>
          </a:xfrm>
        </p:spPr>
        <p:txBody>
          <a:bodyPr/>
          <a:lstStyle/>
          <a:p>
            <a:r>
              <a:rPr lang="en-US" b="1" i="1" dirty="0">
                <a:effectLst>
                  <a:outerShdw blurRad="38100" dist="38100" dir="2700000" algn="tl">
                    <a:srgbClr val="000000">
                      <a:alpha val="43137"/>
                    </a:srgbClr>
                  </a:outerShdw>
                </a:effectLst>
              </a:rPr>
              <a:t>Abstract</a:t>
            </a:r>
          </a:p>
        </p:txBody>
      </p:sp>
      <p:sp>
        <p:nvSpPr>
          <p:cNvPr id="35" name="Text Placeholder 34" descr="subtitle">
            <a:extLst>
              <a:ext uri="{FF2B5EF4-FFF2-40B4-BE49-F238E27FC236}">
                <a16:creationId xmlns:a16="http://schemas.microsoft.com/office/drawing/2014/main" id="{3F200E92-5A1F-40B7-AE02-46929BC459EA}"/>
              </a:ext>
            </a:extLst>
          </p:cNvPr>
          <p:cNvSpPr>
            <a:spLocks noGrp="1"/>
          </p:cNvSpPr>
          <p:nvPr>
            <p:ph type="body" idx="1"/>
          </p:nvPr>
        </p:nvSpPr>
        <p:spPr>
          <a:xfrm>
            <a:off x="1120904" y="1203546"/>
            <a:ext cx="10109349" cy="5595950"/>
          </a:xfrm>
        </p:spPr>
        <p:txBody>
          <a:bodyPr/>
          <a:lstStyle/>
          <a:p>
            <a:pPr marL="425450" marR="594995" indent="-285750" algn="just">
              <a:spcBef>
                <a:spcPts val="900"/>
              </a:spcBef>
              <a:spcAft>
                <a:spcPts val="0"/>
              </a:spcAft>
              <a:buFont typeface="Wingdings" panose="05000000000000000000" pitchFamily="2" charset="2"/>
              <a:buChar char="Ø"/>
            </a:pPr>
            <a:r>
              <a:rPr lang="en-GB" sz="1800" spc="5" dirty="0">
                <a:latin typeface="Calibri" panose="020F0502020204030204" pitchFamily="34" charset="0"/>
                <a:ea typeface="Consolas" panose="020B0609020204030204" pitchFamily="49" charset="0"/>
                <a:cs typeface="Consolas" panose="020B0609020204030204" pitchFamily="49" charset="0"/>
              </a:rPr>
              <a:t>Our proposed system is an online food ordering system that enables  ease  for  the  customers.  It  overcomes  the disadvantages  of  the  traditional  queueing  system.  Our proposed system is a medium to order online food hassle free from  restaurants  as  well  as  mess  service.  This  system improves the method of taking the order from customer. The online food ordering system  sets up a food menu online and customers can easily place the order as per their wish. Also with a food menu, customers can easily track the orders. This system also provides a feedback system in which user can rate the  food  items. Also,  the proposed  system  can  recommend hotels, food, based on the ratings given by the user, the hotel staff  will be informed for  the improvements along  with the quality. The payment  can be made online or  pay-on-delivery system.</a:t>
            </a:r>
            <a:endParaRPr lang="en-US" sz="1800" dirty="0">
              <a:effectLst/>
              <a:latin typeface="Calibri" panose="020F0502020204030204" pitchFamily="34" charset="0"/>
              <a:ea typeface="Consolas" panose="020B0609020204030204" pitchFamily="49" charset="0"/>
              <a:cs typeface="Consolas" panose="020B0609020204030204" pitchFamily="49" charset="0"/>
            </a:endParaRPr>
          </a:p>
          <a:p>
            <a:pPr marL="425450" marR="594995" indent="-285750" algn="just">
              <a:spcBef>
                <a:spcPts val="900"/>
              </a:spcBef>
              <a:spcAft>
                <a:spcPts val="0"/>
              </a:spcAft>
              <a:buFont typeface="Wingdings" panose="05000000000000000000" pitchFamily="2" charset="2"/>
              <a:buChar char="Ø"/>
            </a:pPr>
            <a:r>
              <a:rPr lang="en-GB" sz="1800" dirty="0">
                <a:effectLst/>
                <a:latin typeface="Calibri" panose="020F0502020204030204" pitchFamily="34" charset="0"/>
                <a:ea typeface="Consolas" panose="020B0609020204030204" pitchFamily="49" charset="0"/>
                <a:cs typeface="Consolas" panose="020B0609020204030204" pitchFamily="49" charset="0"/>
              </a:rPr>
              <a:t>The online food  ordering system sets up a  food menu online and customers can easily place the order as per they like. Also with  a  food  menu,  online  customers  can  easily  track  the orders.  The management maintains  customers database,  and improve  food delivery  service.  The Restaurant  management systems motivates us to develop the system. There are various facilities  provided  so  that the  users  of  the  system  will get service effectively. Also, the system considers Restaurants as well as Mess facility to the customers. Again, the idea comes that mostly mess users are person who are shifted for various reason in new cities. So, they  are interrelated.</a:t>
            </a:r>
            <a:endParaRPr lang="en-US" sz="1800" dirty="0">
              <a:effectLst/>
              <a:latin typeface="Calibri" panose="020F0502020204030204" pitchFamily="34" charset="0"/>
              <a:ea typeface="Consolas" panose="020B0609020204030204" pitchFamily="49" charset="0"/>
              <a:cs typeface="Consolas" panose="020B0609020204030204" pitchFamily="49" charset="0"/>
            </a:endParaRPr>
          </a:p>
          <a:p>
            <a:pPr marL="425450" marR="594995" indent="-285750" algn="just">
              <a:spcBef>
                <a:spcPts val="900"/>
              </a:spcBef>
              <a:spcAft>
                <a:spcPts val="0"/>
              </a:spcAft>
              <a:buFont typeface="Wingdings" panose="05000000000000000000" pitchFamily="2" charset="2"/>
              <a:buChar char="Ø"/>
            </a:pPr>
            <a:r>
              <a:rPr lang="en-US" sz="1800" dirty="0">
                <a:effectLst/>
                <a:latin typeface="Calibri" panose="020F0502020204030204" pitchFamily="34" charset="0"/>
                <a:ea typeface="Consolas" panose="020B0609020204030204" pitchFamily="49" charset="0"/>
                <a:cs typeface="Consolas" panose="020B0609020204030204" pitchFamily="49" charset="0"/>
              </a:rPr>
              <a:t>Overall, the project of ours is being developed to help the people food without any</a:t>
            </a:r>
            <a:r>
              <a:rPr lang="en-US" sz="1800" spc="5" dirty="0">
                <a:effectLst/>
                <a:latin typeface="Calibri" panose="020F0502020204030204" pitchFamily="34" charset="0"/>
                <a:ea typeface="Consolas" panose="020B0609020204030204" pitchFamily="49" charset="0"/>
                <a:cs typeface="Consolas" panose="020B0609020204030204" pitchFamily="49" charset="0"/>
              </a:rPr>
              <a:t> </a:t>
            </a:r>
            <a:r>
              <a:rPr lang="en-US" sz="1800" dirty="0">
                <a:effectLst/>
                <a:latin typeface="Calibri" panose="020F0502020204030204" pitchFamily="34" charset="0"/>
                <a:ea typeface="Consolas" panose="020B0609020204030204" pitchFamily="49" charset="0"/>
                <a:cs typeface="Consolas" panose="020B0609020204030204" pitchFamily="49" charset="0"/>
              </a:rPr>
              <a:t>possible</a:t>
            </a:r>
            <a:r>
              <a:rPr lang="en-US" sz="1800" spc="5" dirty="0">
                <a:effectLst/>
                <a:latin typeface="Calibri" panose="020F0502020204030204" pitchFamily="34" charset="0"/>
                <a:ea typeface="Consolas" panose="020B0609020204030204" pitchFamily="49" charset="0"/>
                <a:cs typeface="Consolas" panose="020B0609020204030204" pitchFamily="49" charset="0"/>
              </a:rPr>
              <a:t> </a:t>
            </a:r>
            <a:r>
              <a:rPr lang="en-US" sz="1800" dirty="0">
                <a:effectLst/>
                <a:latin typeface="Calibri" panose="020F0502020204030204" pitchFamily="34" charset="0"/>
                <a:ea typeface="Consolas" panose="020B0609020204030204" pitchFamily="49" charset="0"/>
                <a:cs typeface="Consolas" panose="020B0609020204030204" pitchFamily="49" charset="0"/>
              </a:rPr>
              <a:t>physical boundaries.</a:t>
            </a:r>
            <a:endParaRPr lang="en-IN" sz="1800" dirty="0">
              <a:effectLst/>
              <a:latin typeface="Consolas" panose="020B0609020204030204" pitchFamily="49" charset="0"/>
              <a:ea typeface="Consolas" panose="020B0609020204030204" pitchFamily="49" charset="0"/>
              <a:cs typeface="Consolas" panose="020B0609020204030204" pitchFamily="49" charset="0"/>
            </a:endParaRPr>
          </a:p>
          <a:p>
            <a:endParaRPr lang="en-US" dirty="0"/>
          </a:p>
        </p:txBody>
      </p:sp>
    </p:spTree>
    <p:extLst>
      <p:ext uri="{BB962C8B-B14F-4D97-AF65-F5344CB8AC3E}">
        <p14:creationId xmlns:p14="http://schemas.microsoft.com/office/powerpoint/2010/main" val="1077816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6910023" y="908050"/>
            <a:ext cx="5367794" cy="782638"/>
          </a:xfrm>
        </p:spPr>
        <p:txBody>
          <a:bodyPr>
            <a:normAutofit/>
          </a:bodyPr>
          <a:lstStyle/>
          <a:p>
            <a:r>
              <a:rPr lang="en-US" sz="2400" b="1" dirty="0">
                <a:effectLst>
                  <a:outerShdw blurRad="38100" dist="38100" dir="2700000" algn="tl">
                    <a:srgbClr val="000000">
                      <a:alpha val="43137"/>
                    </a:srgbClr>
                  </a:outerShdw>
                </a:effectLst>
                <a:latin typeface="Corbel" panose="020B0503020204020204" pitchFamily="34" charset="0"/>
              </a:rPr>
              <a:t>Software Requirement Specification</a:t>
            </a:r>
            <a:endParaRPr lang="ru-RU" sz="2400" dirty="0"/>
          </a:p>
        </p:txBody>
      </p:sp>
      <p:sp>
        <p:nvSpPr>
          <p:cNvPr id="6" name="Footer Placeholder 5">
            <a:extLst>
              <a:ext uri="{FF2B5EF4-FFF2-40B4-BE49-F238E27FC236}">
                <a16:creationId xmlns:a16="http://schemas.microsoft.com/office/drawing/2014/main" id="{983F41B9-CDD2-4DAB-9FE1-AA9A8E082060}"/>
              </a:ext>
            </a:extLst>
          </p:cNvPr>
          <p:cNvSpPr>
            <a:spLocks noGrp="1"/>
          </p:cNvSpPr>
          <p:nvPr>
            <p:ph type="ftr" sz="quarter" idx="11"/>
          </p:nvPr>
        </p:nvSpPr>
        <p:spPr>
          <a:xfrm>
            <a:off x="712694" y="6019302"/>
            <a:ext cx="3908793" cy="365125"/>
          </a:xfrm>
        </p:spPr>
        <p:txBody>
          <a:bodyPr/>
          <a:lstStyle/>
          <a:p>
            <a:r>
              <a:rPr lang="en-IN" dirty="0">
                <a:ln w="0"/>
                <a:solidFill>
                  <a:schemeClr val="tx1"/>
                </a:solidFill>
                <a:effectLst>
                  <a:outerShdw blurRad="38100" dist="19050" dir="2700000" algn="tl" rotWithShape="0">
                    <a:schemeClr val="dk1">
                      <a:alpha val="40000"/>
                    </a:schemeClr>
                  </a:outerShdw>
                </a:effectLst>
              </a:rPr>
              <a:t>ONLINE FOOD ORDERING</a:t>
            </a:r>
            <a:endParaRPr lang="ru-RU" dirty="0">
              <a:ln w="0"/>
              <a:solidFill>
                <a:schemeClr val="tx1"/>
              </a:solidFill>
              <a:effectLst>
                <a:outerShdw blurRad="38100" dist="19050" dir="2700000" algn="tl" rotWithShape="0">
                  <a:schemeClr val="dk1">
                    <a:alpha val="40000"/>
                  </a:schemeClr>
                </a:outerShdw>
              </a:effectLst>
            </a:endParaRP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6</a:t>
            </a:fld>
            <a:endParaRPr lang="ru-RU" dirty="0"/>
          </a:p>
        </p:txBody>
      </p:sp>
      <p:sp>
        <p:nvSpPr>
          <p:cNvPr id="13" name="Subtitle 11" descr="subtitle">
            <a:extLst>
              <a:ext uri="{FF2B5EF4-FFF2-40B4-BE49-F238E27FC236}">
                <a16:creationId xmlns:a16="http://schemas.microsoft.com/office/drawing/2014/main" id="{B867ECAB-FE1A-4026-820C-F8EE22FDC8DB}"/>
              </a:ext>
            </a:extLst>
          </p:cNvPr>
          <p:cNvSpPr txBox="1">
            <a:spLocks/>
          </p:cNvSpPr>
          <p:nvPr/>
        </p:nvSpPr>
        <p:spPr>
          <a:xfrm>
            <a:off x="6910023" y="1979719"/>
            <a:ext cx="5472541" cy="56417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i="1" dirty="0">
                <a:solidFill>
                  <a:srgbClr val="002060"/>
                </a:solidFill>
                <a:effectLst>
                  <a:outerShdw blurRad="38100" dist="38100" dir="2700000" algn="tl">
                    <a:srgbClr val="000000">
                      <a:alpha val="43137"/>
                    </a:srgbClr>
                  </a:outerShdw>
                </a:effectLst>
                <a:latin typeface="+mj-lt"/>
              </a:rPr>
              <a:t>Software</a:t>
            </a:r>
          </a:p>
          <a:p>
            <a:pPr lvl="1">
              <a:buFont typeface="Wingdings" panose="05000000000000000000" pitchFamily="2" charset="2"/>
              <a:buChar char="Ø"/>
            </a:pPr>
            <a:r>
              <a:rPr lang="en-US" b="1" i="1" dirty="0"/>
              <a:t> </a:t>
            </a:r>
            <a:r>
              <a:rPr lang="en-US" b="1" i="1" dirty="0">
                <a:solidFill>
                  <a:schemeClr val="tx1"/>
                </a:solidFill>
              </a:rPr>
              <a:t>Operating System</a:t>
            </a:r>
          </a:p>
          <a:p>
            <a:pPr marL="457200" lvl="1" indent="0">
              <a:buNone/>
            </a:pPr>
            <a:r>
              <a:rPr lang="en-US" sz="1200" b="1" i="1" dirty="0">
                <a:solidFill>
                  <a:srgbClr val="002060"/>
                </a:solidFill>
                <a:latin typeface="+mj-lt"/>
              </a:rPr>
              <a:t>	</a:t>
            </a:r>
            <a:r>
              <a:rPr lang="en-US" sz="1200" b="1" i="1" dirty="0">
                <a:solidFill>
                  <a:schemeClr val="tx1"/>
                </a:solidFill>
                <a:latin typeface="+mj-lt"/>
              </a:rPr>
              <a:t>1</a:t>
            </a:r>
            <a:r>
              <a:rPr lang="en-US" sz="1200" b="1" i="1" dirty="0">
                <a:solidFill>
                  <a:schemeClr val="tx1"/>
                </a:solidFill>
                <a:latin typeface="Georgia" panose="02040502050405020303" pitchFamily="18" charset="0"/>
              </a:rPr>
              <a:t>. </a:t>
            </a:r>
            <a:r>
              <a:rPr lang="en-US" sz="1200" b="1" dirty="0">
                <a:solidFill>
                  <a:schemeClr val="tx1"/>
                </a:solidFill>
                <a:latin typeface="Georgia" panose="02040502050405020303" pitchFamily="18" charset="0"/>
              </a:rPr>
              <a:t>OS Windows 7,8,10 (owned)</a:t>
            </a:r>
          </a:p>
          <a:p>
            <a:pPr marL="457200" lvl="1" indent="0">
              <a:buNone/>
            </a:pPr>
            <a:r>
              <a:rPr lang="en-US" sz="1200" b="1" dirty="0">
                <a:solidFill>
                  <a:schemeClr val="tx1"/>
                </a:solidFill>
                <a:latin typeface="Georgia" panose="02040502050405020303" pitchFamily="18" charset="0"/>
              </a:rPr>
              <a:t>	2.  Linux</a:t>
            </a:r>
          </a:p>
          <a:p>
            <a:pPr marL="457200" lvl="1" indent="0">
              <a:buNone/>
            </a:pPr>
            <a:r>
              <a:rPr lang="en-US" sz="1200" b="1" dirty="0">
                <a:solidFill>
                  <a:schemeClr val="tx1"/>
                </a:solidFill>
                <a:latin typeface="Georgia" panose="02040502050405020303" pitchFamily="18" charset="0"/>
              </a:rPr>
              <a:t>	3.  MAC OS</a:t>
            </a:r>
            <a:endParaRPr lang="en-US" b="1" i="1" dirty="0">
              <a:solidFill>
                <a:schemeClr val="tx1"/>
              </a:solidFill>
              <a:latin typeface="Georgia" panose="02040502050405020303" pitchFamily="18" charset="0"/>
            </a:endParaRPr>
          </a:p>
          <a:p>
            <a:pPr lvl="1">
              <a:buFont typeface="Wingdings" panose="05000000000000000000" pitchFamily="2" charset="2"/>
              <a:buChar char="Ø"/>
            </a:pPr>
            <a:r>
              <a:rPr lang="en-US" b="1" i="1" dirty="0">
                <a:solidFill>
                  <a:schemeClr val="tx1"/>
                </a:solidFill>
              </a:rPr>
              <a:t>Web Browser</a:t>
            </a:r>
          </a:p>
          <a:p>
            <a:pPr marL="457200" lvl="1" indent="0">
              <a:buNone/>
            </a:pPr>
            <a:r>
              <a:rPr lang="en-US" sz="1200" b="1" i="1" dirty="0">
                <a:solidFill>
                  <a:schemeClr val="tx1"/>
                </a:solidFill>
                <a:latin typeface="Georgia" panose="02040502050405020303" pitchFamily="18" charset="0"/>
              </a:rPr>
              <a:t>            1. </a:t>
            </a:r>
            <a:r>
              <a:rPr lang="en-US" sz="1200" b="1" dirty="0">
                <a:solidFill>
                  <a:schemeClr val="tx1"/>
                </a:solidFill>
                <a:latin typeface="Georgia" panose="02040502050405020303" pitchFamily="18" charset="0"/>
              </a:rPr>
              <a:t>Internet Explorer 7</a:t>
            </a:r>
          </a:p>
          <a:p>
            <a:pPr marL="457200" lvl="1" indent="0">
              <a:buNone/>
            </a:pPr>
            <a:r>
              <a:rPr lang="en-US" sz="1200" b="1" dirty="0">
                <a:solidFill>
                  <a:schemeClr val="tx1"/>
                </a:solidFill>
                <a:latin typeface="Georgia" panose="02040502050405020303" pitchFamily="18" charset="0"/>
              </a:rPr>
              <a:t>	2.  Google Chrome</a:t>
            </a:r>
          </a:p>
          <a:p>
            <a:pPr marL="457200" lvl="1" indent="0">
              <a:buNone/>
            </a:pPr>
            <a:r>
              <a:rPr lang="en-US" sz="1200" b="1" dirty="0">
                <a:solidFill>
                  <a:schemeClr val="tx1"/>
                </a:solidFill>
                <a:latin typeface="Georgia" panose="02040502050405020303" pitchFamily="18" charset="0"/>
              </a:rPr>
              <a:t>	3. Mozilla Firefox</a:t>
            </a:r>
          </a:p>
          <a:p>
            <a:pPr marL="457200" lvl="1" indent="0">
              <a:buNone/>
            </a:pPr>
            <a:r>
              <a:rPr lang="en-US" sz="1200" b="1" dirty="0">
                <a:solidFill>
                  <a:schemeClr val="tx1"/>
                </a:solidFill>
                <a:latin typeface="Georgia" panose="02040502050405020303" pitchFamily="18" charset="0"/>
              </a:rPr>
              <a:t>	3.  All web browser i.e. supported by JavaScript.</a:t>
            </a:r>
            <a:endParaRPr lang="en-US" sz="1200" b="1" i="1" dirty="0">
              <a:solidFill>
                <a:schemeClr val="tx1"/>
              </a:solidFill>
              <a:latin typeface="Georgia" panose="02040502050405020303" pitchFamily="18" charset="0"/>
            </a:endParaRPr>
          </a:p>
          <a:p>
            <a:pPr lvl="1"/>
            <a:endParaRPr lang="en-US" sz="2400" b="1" i="1" dirty="0">
              <a:solidFill>
                <a:schemeClr val="bg2">
                  <a:lumMod val="25000"/>
                </a:schemeClr>
              </a:solidFill>
              <a:effectLst>
                <a:outerShdw blurRad="38100" dist="38100" dir="2700000" algn="tl">
                  <a:srgbClr val="000000">
                    <a:alpha val="43137"/>
                  </a:srgbClr>
                </a:outerShdw>
              </a:effectLst>
              <a:latin typeface="+mj-lt"/>
            </a:endParaRPr>
          </a:p>
          <a:p>
            <a:pPr lvl="1"/>
            <a:r>
              <a:rPr lang="en-US" sz="2400" b="1" i="1" dirty="0">
                <a:solidFill>
                  <a:schemeClr val="bg2">
                    <a:lumMod val="25000"/>
                  </a:schemeClr>
                </a:solidFill>
                <a:effectLst>
                  <a:outerShdw blurRad="38100" dist="38100" dir="2700000" algn="tl">
                    <a:srgbClr val="000000">
                      <a:alpha val="43137"/>
                    </a:srgbClr>
                  </a:outerShdw>
                </a:effectLst>
                <a:latin typeface="+mj-lt"/>
              </a:rPr>
              <a:t>Hardware</a:t>
            </a:r>
          </a:p>
          <a:p>
            <a:pPr marL="0" indent="0">
              <a:buNone/>
            </a:pPr>
            <a:r>
              <a:rPr lang="en-US" sz="1200" b="1" dirty="0">
                <a:solidFill>
                  <a:schemeClr val="tx1"/>
                </a:solidFill>
                <a:latin typeface="Georgia" panose="02040502050405020303" pitchFamily="18" charset="0"/>
              </a:rPr>
              <a:t>	1. CPU dual core</a:t>
            </a:r>
          </a:p>
          <a:p>
            <a:pPr marL="0" indent="0">
              <a:buNone/>
            </a:pPr>
            <a:r>
              <a:rPr lang="en-US" sz="1200" b="1" dirty="0">
                <a:solidFill>
                  <a:schemeClr val="tx1"/>
                </a:solidFill>
                <a:latin typeface="Georgia" panose="02040502050405020303" pitchFamily="18" charset="0"/>
              </a:rPr>
              <a:t>	2. HDD-100 GB</a:t>
            </a:r>
          </a:p>
          <a:p>
            <a:pPr marL="0" indent="0">
              <a:buNone/>
            </a:pPr>
            <a:r>
              <a:rPr lang="en-US" sz="1200" b="1" dirty="0">
                <a:solidFill>
                  <a:schemeClr val="tx1"/>
                </a:solidFill>
                <a:latin typeface="Georgia" panose="02040502050405020303" pitchFamily="18" charset="0"/>
              </a:rPr>
              <a:t>	3. RAM-4 GB or more</a:t>
            </a:r>
          </a:p>
          <a:p>
            <a:pPr marL="457200" lvl="1" indent="0">
              <a:buNone/>
            </a:pPr>
            <a:endParaRPr lang="en-US" sz="2400" b="1" i="1" dirty="0">
              <a:effectLst>
                <a:outerShdw blurRad="38100" dist="38100" dir="2700000" algn="tl">
                  <a:srgbClr val="000000">
                    <a:alpha val="43137"/>
                  </a:srgbClr>
                </a:outerShdw>
              </a:effectLst>
            </a:endParaRPr>
          </a:p>
          <a:p>
            <a:pPr marL="457200" lvl="1" indent="0">
              <a:buFont typeface="Arial" panose="020B0604020202020204" pitchFamily="34" charset="0"/>
              <a:buNone/>
            </a:pPr>
            <a:endParaRPr lang="en-US" i="1" dirty="0"/>
          </a:p>
        </p:txBody>
      </p:sp>
      <p:pic>
        <p:nvPicPr>
          <p:cNvPr id="21" name="Picture Placeholder 20">
            <a:extLst>
              <a:ext uri="{FF2B5EF4-FFF2-40B4-BE49-F238E27FC236}">
                <a16:creationId xmlns:a16="http://schemas.microsoft.com/office/drawing/2014/main" id="{28F6E6BE-5CEC-4D64-91E1-B03F2695126B}"/>
              </a:ext>
            </a:extLst>
          </p:cNvPr>
          <p:cNvPicPr>
            <a:picLocks noGrp="1" noChangeAspect="1"/>
          </p:cNvPicPr>
          <p:nvPr>
            <p:ph type="pic" sz="quarter" idx="15"/>
          </p:nvPr>
        </p:nvPicPr>
        <p:blipFill>
          <a:blip r:embed="rId2"/>
          <a:srcRect l="27067" r="27067"/>
          <a:stretch>
            <a:fillRect/>
          </a:stretch>
        </p:blipFill>
        <p:spPr/>
      </p:pic>
    </p:spTree>
    <p:extLst>
      <p:ext uri="{BB962C8B-B14F-4D97-AF65-F5344CB8AC3E}">
        <p14:creationId xmlns:p14="http://schemas.microsoft.com/office/powerpoint/2010/main" val="3066898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9C95214-75B8-416E-AF30-40BACDF7730F}"/>
              </a:ext>
            </a:extLst>
          </p:cNvPr>
          <p:cNvPicPr>
            <a:picLocks noGrp="1" noChangeAspect="1"/>
          </p:cNvPicPr>
          <p:nvPr>
            <p:ph type="pic" sz="quarter" idx="10"/>
          </p:nvPr>
        </p:nvPicPr>
        <p:blipFill>
          <a:blip r:embed="rId2"/>
          <a:srcRect t="7784" b="7784"/>
          <a:stretch>
            <a:fillRect/>
          </a:stretch>
        </p:blipFill>
        <p:spPr/>
      </p:pic>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Shape 34">
            <a:extLst>
              <a:ext uri="{FF2B5EF4-FFF2-40B4-BE49-F238E27FC236}">
                <a16:creationId xmlns:a16="http://schemas.microsoft.com/office/drawing/2014/main" id="{7750B6D1-8471-4ABD-AC8D-46A16E8108BA}"/>
              </a:ext>
            </a:extLst>
          </p:cNvPr>
          <p:cNvSpPr/>
          <p:nvPr/>
        </p:nvSpPr>
        <p:spPr>
          <a:xfrm flipH="1" flipV="1">
            <a:off x="-1" y="103550"/>
            <a:ext cx="9179511"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7</a:t>
            </a:fld>
            <a:endParaRPr lang="en-US" sz="1200" dirty="0">
              <a:solidFill>
                <a:schemeClr val="bg1"/>
              </a:solidFill>
            </a:endParaRPr>
          </a:p>
        </p:txBody>
      </p:sp>
      <p:sp>
        <p:nvSpPr>
          <p:cNvPr id="38" name="Title 3" descr="Title">
            <a:extLst>
              <a:ext uri="{FF2B5EF4-FFF2-40B4-BE49-F238E27FC236}">
                <a16:creationId xmlns:a16="http://schemas.microsoft.com/office/drawing/2014/main" id="{B1B75298-9089-4843-88E4-1FF66A7C21B5}"/>
              </a:ext>
            </a:extLst>
          </p:cNvPr>
          <p:cNvSpPr>
            <a:spLocks noGrp="1"/>
          </p:cNvSpPr>
          <p:nvPr>
            <p:ph type="title"/>
          </p:nvPr>
        </p:nvSpPr>
        <p:spPr>
          <a:xfrm>
            <a:off x="-5149" y="68650"/>
            <a:ext cx="8762260" cy="830997"/>
          </a:xfrm>
        </p:spPr>
        <p:txBody>
          <a:bodyPr/>
          <a:lstStyle/>
          <a:p>
            <a:r>
              <a:rPr lang="en-US" sz="6000" b="1" i="1" dirty="0">
                <a:effectLst>
                  <a:outerShdw blurRad="38100" dist="38100" dir="2700000" algn="tl">
                    <a:srgbClr val="000000">
                      <a:alpha val="43137"/>
                    </a:srgbClr>
                  </a:outerShdw>
                </a:effectLst>
              </a:rPr>
              <a:t> Project Development tools</a:t>
            </a:r>
          </a:p>
        </p:txBody>
      </p:sp>
      <p:sp>
        <p:nvSpPr>
          <p:cNvPr id="39" name="Freeform: Shape 38">
            <a:extLst>
              <a:ext uri="{FF2B5EF4-FFF2-40B4-BE49-F238E27FC236}">
                <a16:creationId xmlns:a16="http://schemas.microsoft.com/office/drawing/2014/main" id="{C12C4A1A-05C2-413C-AA24-AF1E3572242B}"/>
              </a:ext>
            </a:extLst>
          </p:cNvPr>
          <p:cNvSpPr/>
          <p:nvPr/>
        </p:nvSpPr>
        <p:spPr>
          <a:xfrm flipH="1" flipV="1">
            <a:off x="-20893" y="1052106"/>
            <a:ext cx="9773404" cy="5735547"/>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tx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Text Placeholder 86" descr="content block 1">
            <a:extLst>
              <a:ext uri="{FF2B5EF4-FFF2-40B4-BE49-F238E27FC236}">
                <a16:creationId xmlns:a16="http://schemas.microsoft.com/office/drawing/2014/main" id="{ED77EB8A-5FCE-4B74-8B05-8C6846357394}"/>
              </a:ext>
            </a:extLst>
          </p:cNvPr>
          <p:cNvSpPr txBox="1">
            <a:spLocks/>
          </p:cNvSpPr>
          <p:nvPr/>
        </p:nvSpPr>
        <p:spPr>
          <a:xfrm>
            <a:off x="2849658" y="2546841"/>
            <a:ext cx="2583476" cy="3368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b="1" dirty="0">
              <a:solidFill>
                <a:schemeClr val="bg1"/>
              </a:solidFill>
              <a:effectLst>
                <a:outerShdw blurRad="38100" dist="38100" dir="2700000" algn="tl">
                  <a:srgbClr val="000000">
                    <a:alpha val="43137"/>
                  </a:srgbClr>
                </a:outerShdw>
              </a:effectLst>
              <a:latin typeface="+mj-lt"/>
            </a:endParaRPr>
          </a:p>
        </p:txBody>
      </p:sp>
      <p:sp>
        <p:nvSpPr>
          <p:cNvPr id="51" name="Text Placeholder 86" descr="content block 1">
            <a:extLst>
              <a:ext uri="{FF2B5EF4-FFF2-40B4-BE49-F238E27FC236}">
                <a16:creationId xmlns:a16="http://schemas.microsoft.com/office/drawing/2014/main" id="{846524C4-F28D-4F36-BED3-2A7A5E0D53E9}"/>
              </a:ext>
            </a:extLst>
          </p:cNvPr>
          <p:cNvSpPr txBox="1">
            <a:spLocks/>
          </p:cNvSpPr>
          <p:nvPr/>
        </p:nvSpPr>
        <p:spPr>
          <a:xfrm>
            <a:off x="173981" y="2546841"/>
            <a:ext cx="2377440" cy="3368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b="1" i="1" dirty="0">
                <a:solidFill>
                  <a:schemeClr val="bg1"/>
                </a:solidFill>
                <a:effectLst>
                  <a:outerShdw blurRad="38100" dist="38100" dir="2700000" algn="tl">
                    <a:srgbClr val="000000">
                      <a:alpha val="43137"/>
                    </a:srgbClr>
                  </a:outerShdw>
                </a:effectLst>
                <a:latin typeface="+mj-lt"/>
              </a:rPr>
              <a:t>Frontend</a:t>
            </a:r>
          </a:p>
          <a:p>
            <a:pPr algn="ctr"/>
            <a:endParaRPr lang="en-US" sz="2000" b="1" i="1" dirty="0">
              <a:solidFill>
                <a:schemeClr val="bg1"/>
              </a:solidFill>
              <a:effectLst>
                <a:outerShdw blurRad="38100" dist="38100" dir="2700000" algn="tl">
                  <a:srgbClr val="000000">
                    <a:alpha val="43137"/>
                  </a:srgbClr>
                </a:outerShdw>
              </a:effectLst>
              <a:latin typeface="+mj-lt"/>
            </a:endParaRP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HTML</a:t>
            </a: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CSS</a:t>
            </a:r>
          </a:p>
          <a:p>
            <a:pPr marL="285750" indent="-285750">
              <a:buFont typeface="Wingdings" panose="05000000000000000000" pitchFamily="2" charset="2"/>
              <a:buChar char="Ø"/>
            </a:pPr>
            <a:r>
              <a:rPr lang="en-US" sz="2000" b="1" dirty="0" err="1">
                <a:solidFill>
                  <a:schemeClr val="bg1"/>
                </a:solidFill>
                <a:effectLst>
                  <a:outerShdw blurRad="38100" dist="38100" dir="2700000" algn="tl">
                    <a:srgbClr val="000000">
                      <a:alpha val="43137"/>
                    </a:srgbClr>
                  </a:outerShdw>
                </a:effectLst>
                <a:latin typeface="+mj-lt"/>
              </a:rPr>
              <a:t>BootStarp</a:t>
            </a:r>
            <a:endParaRPr lang="en-US" sz="2000" b="1" dirty="0">
              <a:solidFill>
                <a:schemeClr val="bg1"/>
              </a:solidFill>
              <a:effectLst>
                <a:outerShdw blurRad="38100" dist="38100" dir="2700000" algn="tl">
                  <a:srgbClr val="000000">
                    <a:alpha val="43137"/>
                  </a:srgbClr>
                </a:outerShdw>
              </a:effectLst>
              <a:latin typeface="+mj-lt"/>
            </a:endParaRPr>
          </a:p>
          <a:p>
            <a:pPr marL="285750" indent="-285750">
              <a:buFont typeface="Wingdings" panose="05000000000000000000" pitchFamily="2" charset="2"/>
              <a:buChar char="Ø"/>
            </a:pPr>
            <a:r>
              <a:rPr lang="en-US" sz="2000" b="1" dirty="0" err="1">
                <a:solidFill>
                  <a:schemeClr val="bg1"/>
                </a:solidFill>
                <a:effectLst>
                  <a:outerShdw blurRad="38100" dist="38100" dir="2700000" algn="tl">
                    <a:srgbClr val="000000">
                      <a:alpha val="43137"/>
                    </a:srgbClr>
                  </a:outerShdw>
                </a:effectLst>
                <a:latin typeface="+mj-lt"/>
              </a:rPr>
              <a:t>NodeJs</a:t>
            </a:r>
            <a:endParaRPr lang="en-US" sz="2000" b="1" dirty="0">
              <a:solidFill>
                <a:schemeClr val="bg1"/>
              </a:solidFill>
              <a:effectLst>
                <a:outerShdw blurRad="38100" dist="38100" dir="2700000" algn="tl">
                  <a:srgbClr val="000000">
                    <a:alpha val="43137"/>
                  </a:srgbClr>
                </a:outerShdw>
              </a:effectLst>
              <a:latin typeface="+mj-lt"/>
            </a:endParaRP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AngularJS</a:t>
            </a:r>
          </a:p>
        </p:txBody>
      </p:sp>
      <p:sp>
        <p:nvSpPr>
          <p:cNvPr id="52" name="Text Placeholder 86" descr="content block 1">
            <a:extLst>
              <a:ext uri="{FF2B5EF4-FFF2-40B4-BE49-F238E27FC236}">
                <a16:creationId xmlns:a16="http://schemas.microsoft.com/office/drawing/2014/main" id="{6BCF9EEB-8861-4AF0-845C-AF758CDC278A}"/>
              </a:ext>
            </a:extLst>
          </p:cNvPr>
          <p:cNvSpPr txBox="1">
            <a:spLocks/>
          </p:cNvSpPr>
          <p:nvPr/>
        </p:nvSpPr>
        <p:spPr>
          <a:xfrm>
            <a:off x="3825006" y="2314707"/>
            <a:ext cx="2377440" cy="38329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b="1" i="1" dirty="0">
                <a:solidFill>
                  <a:schemeClr val="bg1"/>
                </a:solidFill>
                <a:effectLst>
                  <a:outerShdw blurRad="38100" dist="38100" dir="2700000" algn="tl">
                    <a:srgbClr val="000000">
                      <a:alpha val="43137"/>
                    </a:srgbClr>
                  </a:outerShdw>
                </a:effectLst>
                <a:latin typeface="+mj-lt"/>
              </a:rPr>
              <a:t>Software used</a:t>
            </a:r>
          </a:p>
          <a:p>
            <a:pPr algn="ctr"/>
            <a:endParaRPr lang="en-US" sz="2000" b="1" i="1" dirty="0">
              <a:solidFill>
                <a:schemeClr val="bg1"/>
              </a:solidFill>
              <a:effectLst>
                <a:outerShdw blurRad="38100" dist="38100" dir="2700000" algn="tl">
                  <a:srgbClr val="000000">
                    <a:alpha val="43137"/>
                  </a:srgbClr>
                </a:outerShdw>
              </a:effectLst>
              <a:latin typeface="+mj-lt"/>
            </a:endParaRP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Notepad++</a:t>
            </a:r>
          </a:p>
          <a:p>
            <a:pPr marL="0" indent="0">
              <a:buNone/>
            </a:pPr>
            <a:r>
              <a:rPr lang="en-US" sz="2000" b="1" dirty="0">
                <a:solidFill>
                  <a:schemeClr val="bg1"/>
                </a:solidFill>
                <a:effectLst>
                  <a:outerShdw blurRad="38100" dist="38100" dir="2700000" algn="tl">
                    <a:srgbClr val="000000">
                      <a:alpha val="43137"/>
                    </a:srgbClr>
                  </a:outerShdw>
                </a:effectLst>
                <a:latin typeface="+mj-lt"/>
              </a:rPr>
              <a:t>	or</a:t>
            </a: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Visual Studio Code</a:t>
            </a: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Node JS</a:t>
            </a:r>
          </a:p>
        </p:txBody>
      </p:sp>
      <p:pic>
        <p:nvPicPr>
          <p:cNvPr id="60" name="Graphic 59" descr="Laptop">
            <a:extLst>
              <a:ext uri="{FF2B5EF4-FFF2-40B4-BE49-F238E27FC236}">
                <a16:creationId xmlns:a16="http://schemas.microsoft.com/office/drawing/2014/main" id="{83B8DC47-1E5B-427B-9833-D238C6D197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020" y="1631115"/>
            <a:ext cx="816759" cy="816759"/>
          </a:xfrm>
          <a:prstGeom prst="rect">
            <a:avLst/>
          </a:prstGeom>
        </p:spPr>
      </p:pic>
      <p:pic>
        <p:nvPicPr>
          <p:cNvPr id="64" name="Graphic 63" descr="Monitor">
            <a:extLst>
              <a:ext uri="{FF2B5EF4-FFF2-40B4-BE49-F238E27FC236}">
                <a16:creationId xmlns:a16="http://schemas.microsoft.com/office/drawing/2014/main" id="{C8795A25-821E-4687-BC89-39EE8C6772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4153" y="1495804"/>
            <a:ext cx="770214" cy="770214"/>
          </a:xfrm>
          <a:prstGeom prst="rect">
            <a:avLst/>
          </a:prstGeom>
        </p:spPr>
      </p:pic>
    </p:spTree>
    <p:extLst>
      <p:ext uri="{BB962C8B-B14F-4D97-AF65-F5344CB8AC3E}">
        <p14:creationId xmlns:p14="http://schemas.microsoft.com/office/powerpoint/2010/main" val="319101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518001" y="973195"/>
            <a:ext cx="4937211" cy="488941"/>
          </a:xfrm>
        </p:spPr>
        <p:txBody>
          <a:bodyPr/>
          <a:lstStyle/>
          <a:p>
            <a:r>
              <a:rPr lang="en-US" sz="3200" b="1" i="1" dirty="0">
                <a:effectLst>
                  <a:outerShdw blurRad="38100" dist="38100" dir="2700000" algn="tl">
                    <a:srgbClr val="000000">
                      <a:alpha val="43137"/>
                    </a:srgbClr>
                  </a:outerShdw>
                </a:effectLst>
              </a:rPr>
              <a:t>Modules</a:t>
            </a:r>
            <a:br>
              <a:rPr lang="en-US" sz="3200" dirty="0"/>
            </a:br>
            <a:br>
              <a:rPr lang="en-US" dirty="0"/>
            </a:br>
            <a:endParaRPr lang="en-US"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
        <p:nvSpPr>
          <p:cNvPr id="6" name="TextBox 5">
            <a:extLst>
              <a:ext uri="{FF2B5EF4-FFF2-40B4-BE49-F238E27FC236}">
                <a16:creationId xmlns:a16="http://schemas.microsoft.com/office/drawing/2014/main" id="{855E8153-0482-4DFB-8B33-EE10FE83091A}"/>
              </a:ext>
            </a:extLst>
          </p:cNvPr>
          <p:cNvSpPr txBox="1"/>
          <p:nvPr/>
        </p:nvSpPr>
        <p:spPr>
          <a:xfrm>
            <a:off x="661437" y="2098100"/>
            <a:ext cx="5264459" cy="2554545"/>
          </a:xfrm>
          <a:prstGeom prst="rect">
            <a:avLst/>
          </a:prstGeom>
          <a:noFill/>
        </p:spPr>
        <p:txBody>
          <a:bodyPr wrap="square" rtlCol="0">
            <a:spAutoFit/>
          </a:bodyPr>
          <a:lstStyle/>
          <a:p>
            <a:pPr marL="285750" indent="-285750">
              <a:buFont typeface="Wingdings" panose="05000000000000000000" pitchFamily="2" charset="2"/>
              <a:buChar char="ü"/>
            </a:pPr>
            <a:r>
              <a:rPr lang="en-US" sz="4000" b="1" i="1" dirty="0">
                <a:latin typeface="Corbel" panose="020B0503020204020204" pitchFamily="34" charset="0"/>
              </a:rPr>
              <a:t>Login System.</a:t>
            </a:r>
          </a:p>
          <a:p>
            <a:pPr marL="285750" indent="-285750">
              <a:buFont typeface="Wingdings" panose="05000000000000000000" pitchFamily="2" charset="2"/>
              <a:buChar char="ü"/>
            </a:pPr>
            <a:r>
              <a:rPr lang="en-US" sz="4000" b="1" i="1" dirty="0">
                <a:latin typeface="Corbel" panose="020B0503020204020204" pitchFamily="34" charset="0"/>
              </a:rPr>
              <a:t>Ordering System.</a:t>
            </a:r>
          </a:p>
          <a:p>
            <a:pPr marL="285750" indent="-285750">
              <a:buFont typeface="Wingdings" panose="05000000000000000000" pitchFamily="2" charset="2"/>
              <a:buChar char="ü"/>
            </a:pPr>
            <a:r>
              <a:rPr lang="en-US" sz="4000" b="1" i="1" dirty="0">
                <a:latin typeface="Corbel" panose="020B0503020204020204" pitchFamily="34" charset="0"/>
              </a:rPr>
              <a:t>Wishlist System</a:t>
            </a:r>
          </a:p>
          <a:p>
            <a:pPr marL="285750" indent="-285750">
              <a:buFont typeface="Wingdings" panose="05000000000000000000" pitchFamily="2" charset="2"/>
              <a:buChar char="ü"/>
            </a:pPr>
            <a:r>
              <a:rPr lang="en-US" sz="4000" b="1" i="1" dirty="0">
                <a:latin typeface="Corbel" panose="020B0503020204020204" pitchFamily="34" charset="0"/>
              </a:rPr>
              <a:t>Payment System.</a:t>
            </a:r>
          </a:p>
        </p:txBody>
      </p:sp>
      <p:sp>
        <p:nvSpPr>
          <p:cNvPr id="8" name="Rectangle 7">
            <a:extLst>
              <a:ext uri="{FF2B5EF4-FFF2-40B4-BE49-F238E27FC236}">
                <a16:creationId xmlns:a16="http://schemas.microsoft.com/office/drawing/2014/main" id="{7A406FD5-7578-4952-BCBA-BB030DC6C44B}"/>
              </a:ext>
            </a:extLst>
          </p:cNvPr>
          <p:cNvSpPr/>
          <p:nvPr/>
        </p:nvSpPr>
        <p:spPr>
          <a:xfrm>
            <a:off x="293761" y="5676559"/>
            <a:ext cx="3354873" cy="1060704"/>
          </a:xfrm>
          <a:prstGeom prst="rect">
            <a:avLst/>
          </a:prstGeom>
          <a:solidFill>
            <a:schemeClr val="bg1"/>
          </a:solidFill>
          <a:ln w="12700" cap="flat">
            <a:noFill/>
            <a:prstDash val="solid"/>
            <a:miter/>
          </a:ln>
        </p:spPr>
        <p:txBody>
          <a:bodyPr rtlCol="0" anchor="ctr"/>
          <a:lstStyle/>
          <a:p>
            <a:r>
              <a:rPr lang="en-IN" sz="1600" dirty="0">
                <a:ln w="0"/>
                <a:solidFill>
                  <a:schemeClr val="tx1"/>
                </a:solidFill>
                <a:effectLst>
                  <a:outerShdw blurRad="38100" dist="19050" dir="2700000" algn="tl" rotWithShape="0">
                    <a:schemeClr val="dk1">
                      <a:alpha val="40000"/>
                    </a:schemeClr>
                  </a:outerShdw>
                </a:effectLst>
              </a:rPr>
              <a:t>ONLINE FOOD ORDERING</a:t>
            </a:r>
            <a:endParaRPr lang="ru-RU" sz="1600" dirty="0">
              <a:ln w="0"/>
              <a:solidFill>
                <a:schemeClr val="tx1"/>
              </a:solidFill>
              <a:effectLst>
                <a:outerShdw blurRad="38100" dist="19050" dir="2700000" algn="tl" rotWithShape="0">
                  <a:schemeClr val="dk1">
                    <a:alpha val="40000"/>
                  </a:schemeClr>
                </a:outerShdw>
              </a:effectLst>
            </a:endParaRPr>
          </a:p>
        </p:txBody>
      </p:sp>
      <p:pic>
        <p:nvPicPr>
          <p:cNvPr id="11" name="Picture Placeholder 10">
            <a:extLst>
              <a:ext uri="{FF2B5EF4-FFF2-40B4-BE49-F238E27FC236}">
                <a16:creationId xmlns:a16="http://schemas.microsoft.com/office/drawing/2014/main" id="{CBCB5D20-CF1F-4A43-AF2C-489C00EFCF26}"/>
              </a:ext>
            </a:extLst>
          </p:cNvPr>
          <p:cNvPicPr>
            <a:picLocks noGrp="1" noChangeAspect="1"/>
          </p:cNvPicPr>
          <p:nvPr>
            <p:ph type="pic" sz="quarter" idx="13"/>
          </p:nvPr>
        </p:nvPicPr>
        <p:blipFill>
          <a:blip r:embed="rId3"/>
          <a:srcRect l="16643" r="16643"/>
          <a:stretch>
            <a:fillRect/>
          </a:stretch>
        </p:blipFill>
        <p:spPr/>
      </p:pic>
    </p:spTree>
    <p:extLst>
      <p:ext uri="{BB962C8B-B14F-4D97-AF65-F5344CB8AC3E}">
        <p14:creationId xmlns:p14="http://schemas.microsoft.com/office/powerpoint/2010/main" val="96173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a:t>Cocomo Model</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9</a:t>
            </a:fld>
            <a:endParaRPr lang="ru-RU" dirty="0"/>
          </a:p>
        </p:txBody>
      </p:sp>
      <p:sp>
        <p:nvSpPr>
          <p:cNvPr id="21" name="Content Placeholder 5">
            <a:extLst>
              <a:ext uri="{FF2B5EF4-FFF2-40B4-BE49-F238E27FC236}">
                <a16:creationId xmlns:a16="http://schemas.microsoft.com/office/drawing/2014/main" id="{187BED35-E201-4995-8F75-9305036C15E7}"/>
              </a:ext>
            </a:extLst>
          </p:cNvPr>
          <p:cNvSpPr txBox="1">
            <a:spLocks/>
          </p:cNvSpPr>
          <p:nvPr/>
        </p:nvSpPr>
        <p:spPr>
          <a:xfrm>
            <a:off x="609600" y="1860946"/>
            <a:ext cx="10972800" cy="4997054"/>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500" b="1" kern="1200">
                <a:solidFill>
                  <a:schemeClr val="accent3"/>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400" dirty="0">
                <a:solidFill>
                  <a:schemeClr val="tx1"/>
                </a:solidFill>
                <a:latin typeface="Georgia" panose="02040502050405020303" pitchFamily="18" charset="0"/>
              </a:rPr>
              <a:t>COCOMO Model</a:t>
            </a:r>
            <a:r>
              <a:rPr lang="en-US" sz="1400" b="0" dirty="0">
                <a:solidFill>
                  <a:schemeClr val="tx1"/>
                </a:solidFill>
                <a:latin typeface="Georgia" panose="02040502050405020303" pitchFamily="18" charset="0"/>
              </a:rPr>
              <a:t>–The Constructive Cost Model is a software cost estimation model based on an algorithm. It was developed by Barry Boehm first published in 1981.</a:t>
            </a:r>
          </a:p>
          <a:p>
            <a:r>
              <a:rPr lang="en-US" sz="1400" u="sng" dirty="0">
                <a:solidFill>
                  <a:schemeClr val="tx1"/>
                </a:solidFill>
                <a:latin typeface="Georgia" panose="02040502050405020303" pitchFamily="18" charset="0"/>
              </a:rPr>
              <a:t>CALCULATIONS</a:t>
            </a:r>
            <a:r>
              <a:rPr lang="en-US" sz="1400" b="0" dirty="0">
                <a:solidFill>
                  <a:schemeClr val="tx1"/>
                </a:solidFill>
                <a:latin typeface="Georgia" panose="02040502050405020303" pitchFamily="18" charset="0"/>
              </a:rPr>
              <a:t>: here the values depend on the types of software products or projects. We have just told that our software project is of organic type. So according to that the values of</a:t>
            </a:r>
          </a:p>
          <a:p>
            <a:r>
              <a:rPr lang="en-US" sz="1400" b="0" dirty="0">
                <a:solidFill>
                  <a:schemeClr val="tx1"/>
                </a:solidFill>
                <a:latin typeface="Georgia" panose="02040502050405020303" pitchFamily="18" charset="0"/>
              </a:rPr>
              <a:t>a1=2.4</a:t>
            </a:r>
          </a:p>
          <a:p>
            <a:r>
              <a:rPr lang="en-US" sz="1400" b="0" dirty="0">
                <a:solidFill>
                  <a:schemeClr val="tx1"/>
                </a:solidFill>
                <a:latin typeface="Georgia" panose="02040502050405020303" pitchFamily="18" charset="0"/>
              </a:rPr>
              <a:t>b1=1.05</a:t>
            </a:r>
          </a:p>
          <a:p>
            <a:r>
              <a:rPr lang="en-US" sz="1400" b="0" dirty="0">
                <a:solidFill>
                  <a:schemeClr val="tx1"/>
                </a:solidFill>
                <a:latin typeface="Georgia" panose="02040502050405020303" pitchFamily="18" charset="0"/>
              </a:rPr>
              <a:t>c1=2.5</a:t>
            </a:r>
          </a:p>
          <a:p>
            <a:r>
              <a:rPr lang="en-US" sz="1400" b="0" dirty="0">
                <a:solidFill>
                  <a:schemeClr val="tx1"/>
                </a:solidFill>
                <a:latin typeface="Georgia" panose="02040502050405020303" pitchFamily="18" charset="0"/>
              </a:rPr>
              <a:t>d1=0.38</a:t>
            </a:r>
          </a:p>
          <a:p>
            <a:r>
              <a:rPr lang="en-US" sz="1400" b="0" dirty="0">
                <a:solidFill>
                  <a:schemeClr val="tx1"/>
                </a:solidFill>
                <a:latin typeface="Georgia" panose="02040502050405020303" pitchFamily="18" charset="0"/>
              </a:rPr>
              <a:t>In our project the estimated line of code(LOC) is 4064. So the estimated size of the project is 4.64 KLOC. Hence considering it to be organic software the following is calculated</a:t>
            </a:r>
          </a:p>
          <a:p>
            <a:r>
              <a:rPr lang="en-US" sz="1400" b="0" dirty="0">
                <a:solidFill>
                  <a:schemeClr val="tx1"/>
                </a:solidFill>
                <a:latin typeface="Georgia" panose="02040502050405020303" pitchFamily="18" charset="0"/>
              </a:rPr>
              <a:t>We know that,	Effort=  </a:t>
            </a:r>
            <a:r>
              <a:rPr lang="en-US" sz="1600" b="0" dirty="0">
                <a:solidFill>
                  <a:schemeClr val="tx1"/>
                </a:solidFill>
                <a:latin typeface="Georgia" panose="02040502050405020303" pitchFamily="18" charset="0"/>
              </a:rPr>
              <a:t>a1*(KLOC)</a:t>
            </a:r>
            <a:r>
              <a:rPr lang="en-US" sz="1600" b="0" baseline="30000" dirty="0">
                <a:solidFill>
                  <a:schemeClr val="tx1"/>
                </a:solidFill>
                <a:latin typeface="Georgia" panose="02040502050405020303" pitchFamily="18" charset="0"/>
              </a:rPr>
              <a:t> b1</a:t>
            </a:r>
            <a:r>
              <a:rPr lang="en-US" sz="1400" b="0" dirty="0">
                <a:solidFill>
                  <a:schemeClr val="tx1"/>
                </a:solidFill>
                <a:latin typeface="Georgia" panose="02040502050405020303" pitchFamily="18" charset="0"/>
              </a:rPr>
              <a:t>   person month	 Here, KLOC-Thousands or kilos of lines of code</a:t>
            </a:r>
          </a:p>
          <a:p>
            <a:r>
              <a:rPr lang="en-US" sz="1400" b="0" dirty="0">
                <a:solidFill>
                  <a:schemeClr val="tx1"/>
                </a:solidFill>
                <a:latin typeface="Georgia" panose="02040502050405020303" pitchFamily="18" charset="0"/>
              </a:rPr>
              <a:t>			=2.4*(4.64)</a:t>
            </a:r>
            <a:r>
              <a:rPr lang="en-US" sz="1400" b="0" baseline="30000" dirty="0">
                <a:solidFill>
                  <a:schemeClr val="tx1"/>
                </a:solidFill>
                <a:latin typeface="Georgia" panose="02040502050405020303" pitchFamily="18" charset="0"/>
              </a:rPr>
              <a:t>1.05</a:t>
            </a:r>
            <a:r>
              <a:rPr lang="en-US" sz="1400" b="0" dirty="0">
                <a:solidFill>
                  <a:schemeClr val="tx1"/>
                </a:solidFill>
                <a:latin typeface="Georgia" panose="02040502050405020303" pitchFamily="18" charset="0"/>
              </a:rPr>
              <a:t>PM</a:t>
            </a:r>
          </a:p>
          <a:p>
            <a:r>
              <a:rPr lang="en-US" sz="1400" b="0" dirty="0">
                <a:solidFill>
                  <a:schemeClr val="tx1"/>
                </a:solidFill>
                <a:latin typeface="Georgia" panose="02040502050405020303" pitchFamily="18" charset="0"/>
              </a:rPr>
              <a:t>			=12.024 PM</a:t>
            </a:r>
          </a:p>
          <a:p>
            <a:r>
              <a:rPr lang="en-US" sz="1400" b="0" dirty="0">
                <a:solidFill>
                  <a:schemeClr val="tx1"/>
                </a:solidFill>
                <a:latin typeface="Georgia" panose="02040502050405020303" pitchFamily="18" charset="0"/>
              </a:rPr>
              <a:t>Finally,	Time for Development (</a:t>
            </a:r>
            <a:r>
              <a:rPr lang="en-US" sz="1400" b="0" dirty="0" err="1">
                <a:solidFill>
                  <a:schemeClr val="tx1"/>
                </a:solidFill>
                <a:latin typeface="Georgia" panose="02040502050405020303" pitchFamily="18" charset="0"/>
              </a:rPr>
              <a:t>Tdev</a:t>
            </a:r>
            <a:r>
              <a:rPr lang="en-US" sz="1400" b="0" dirty="0">
                <a:solidFill>
                  <a:schemeClr val="tx1"/>
                </a:solidFill>
                <a:latin typeface="Georgia" panose="02040502050405020303" pitchFamily="18" charset="0"/>
              </a:rPr>
              <a:t>)= </a:t>
            </a:r>
            <a:r>
              <a:rPr lang="en-US" sz="1600" b="0" dirty="0">
                <a:solidFill>
                  <a:schemeClr val="tx1"/>
                </a:solidFill>
                <a:latin typeface="Georgia" panose="02040502050405020303" pitchFamily="18" charset="0"/>
              </a:rPr>
              <a:t>c1*(EFFORT)</a:t>
            </a:r>
            <a:r>
              <a:rPr lang="en-US" sz="1600" b="0" baseline="30000" dirty="0">
                <a:solidFill>
                  <a:schemeClr val="tx1"/>
                </a:solidFill>
                <a:latin typeface="Georgia" panose="02040502050405020303" pitchFamily="18" charset="0"/>
              </a:rPr>
              <a:t> d1  </a:t>
            </a:r>
            <a:r>
              <a:rPr lang="en-US" sz="1600" b="0" dirty="0">
                <a:solidFill>
                  <a:schemeClr val="tx1"/>
                </a:solidFill>
                <a:latin typeface="Georgia" panose="02040502050405020303" pitchFamily="18" charset="0"/>
              </a:rPr>
              <a:t> </a:t>
            </a:r>
            <a:r>
              <a:rPr lang="en-US" sz="1400" b="0" dirty="0">
                <a:solidFill>
                  <a:schemeClr val="tx1"/>
                </a:solidFill>
                <a:latin typeface="Georgia" panose="02040502050405020303" pitchFamily="18" charset="0"/>
              </a:rPr>
              <a:t>Months</a:t>
            </a:r>
          </a:p>
          <a:p>
            <a:r>
              <a:rPr lang="en-US" sz="1400" b="0" dirty="0">
                <a:solidFill>
                  <a:schemeClr val="tx1"/>
                </a:solidFill>
                <a:latin typeface="Georgia" panose="02040502050405020303" pitchFamily="18" charset="0"/>
              </a:rPr>
              <a:t>				=2.5*(12.024)</a:t>
            </a:r>
            <a:r>
              <a:rPr lang="en-US" sz="1400" b="0" baseline="30000" dirty="0">
                <a:solidFill>
                  <a:schemeClr val="tx1"/>
                </a:solidFill>
                <a:latin typeface="Georgia" panose="02040502050405020303" pitchFamily="18" charset="0"/>
              </a:rPr>
              <a:t>0.38</a:t>
            </a:r>
            <a:r>
              <a:rPr lang="en-US" sz="1400" b="0" dirty="0">
                <a:solidFill>
                  <a:schemeClr val="tx1"/>
                </a:solidFill>
                <a:latin typeface="Georgia" panose="02040502050405020303" pitchFamily="18" charset="0"/>
              </a:rPr>
              <a:t> Months</a:t>
            </a:r>
          </a:p>
          <a:p>
            <a:r>
              <a:rPr lang="en-US" sz="1400" b="0" dirty="0">
                <a:solidFill>
                  <a:schemeClr val="tx1"/>
                </a:solidFill>
                <a:latin typeface="Georgia" panose="02040502050405020303" pitchFamily="18" charset="0"/>
              </a:rPr>
              <a:t>				=3.644 Months</a:t>
            </a:r>
          </a:p>
          <a:p>
            <a:r>
              <a:rPr lang="en-US" sz="1400" b="0" dirty="0">
                <a:solidFill>
                  <a:schemeClr val="tx1"/>
                </a:solidFill>
                <a:latin typeface="Georgia" panose="02040502050405020303" pitchFamily="18" charset="0"/>
              </a:rPr>
              <a:t>				≈ 3 Months</a:t>
            </a:r>
          </a:p>
        </p:txBody>
      </p:sp>
    </p:spTree>
    <p:extLst>
      <p:ext uri="{BB962C8B-B14F-4D97-AF65-F5344CB8AC3E}">
        <p14:creationId xmlns:p14="http://schemas.microsoft.com/office/powerpoint/2010/main" val="3953500455"/>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12024DF7-0783-4549-86B7-A48B29FBA9C2}">
  <ds:schemaRefs>
    <ds:schemaRef ds:uri="http://schemas.microsoft.com/sharepoint/v3"/>
    <ds:schemaRef ds:uri="http://purl.org/dc/dcmitype/"/>
    <ds:schemaRef ds:uri="http://purl.org/dc/elements/1.1/"/>
    <ds:schemaRef ds:uri="http://schemas.microsoft.com/office/infopath/2007/PartnerControls"/>
    <ds:schemaRef ds:uri="http://purl.org/dc/terms/"/>
    <ds:schemaRef ds:uri="http://schemas.openxmlformats.org/package/2006/metadata/core-properties"/>
    <ds:schemaRef ds:uri="fb0879af-3eba-417a-a55a-ffe6dcd6ca77"/>
    <ds:schemaRef ds:uri="http://schemas.microsoft.com/office/2006/documentManagement/types"/>
    <ds:schemaRef ds:uri="6dc4bcd6-49db-4c07-9060-8acfc67cef9f"/>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775</TotalTime>
  <Words>1403</Words>
  <Application>Microsoft Office PowerPoint</Application>
  <PresentationFormat>Widescreen</PresentationFormat>
  <Paragraphs>124</Paragraphs>
  <Slides>24</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Arial Black</vt:lpstr>
      <vt:lpstr>Arial Rounded MT Bold</vt:lpstr>
      <vt:lpstr>Calibri</vt:lpstr>
      <vt:lpstr>Calibri Light</vt:lpstr>
      <vt:lpstr>Century Gothic</vt:lpstr>
      <vt:lpstr>Consolas</vt:lpstr>
      <vt:lpstr>Corbel</vt:lpstr>
      <vt:lpstr>Georgia</vt:lpstr>
      <vt:lpstr>Roboto</vt:lpstr>
      <vt:lpstr>Times New Roman</vt:lpstr>
      <vt:lpstr>Wingdings</vt:lpstr>
      <vt:lpstr>Office Theme</vt:lpstr>
      <vt:lpstr>M I N O R - P R O J E C T  ON      ‘Angular JS’</vt:lpstr>
      <vt:lpstr>Submitted by :  RIPAM KUNDU 14271021001 </vt:lpstr>
      <vt:lpstr>Project Description  </vt:lpstr>
      <vt:lpstr>PowerPoint Presentation</vt:lpstr>
      <vt:lpstr>Abstract</vt:lpstr>
      <vt:lpstr>Software Requirement Specification</vt:lpstr>
      <vt:lpstr> Project Development tools</vt:lpstr>
      <vt:lpstr>Modules  </vt:lpstr>
      <vt:lpstr>Cocomo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 OF THE PROJECT</vt:lpstr>
      <vt:lpstr>Conclusion of the project</vt:lpstr>
      <vt:lpstr>Refarence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 I N O R-P R O J E C T-ON  :               ‘ COLLAGENOUS ’</dc:title>
  <dc:creator>_R_I_P_A_M _</dc:creator>
  <cp:lastModifiedBy>_R_I_P_A_M _</cp:lastModifiedBy>
  <cp:revision>95</cp:revision>
  <dcterms:created xsi:type="dcterms:W3CDTF">2021-03-04T19:07:13Z</dcterms:created>
  <dcterms:modified xsi:type="dcterms:W3CDTF">2022-11-28T16:47:30Z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